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6dff49a5a444255" /><Relationship Type="http://schemas.openxmlformats.org/officeDocument/2006/relationships/extended-properties" Target="/docProps/app.xml" Id="Rebd6691f5a424271" /><Relationship Type="http://schemas.openxmlformats.org/officeDocument/2006/relationships/officeDocument" Target="/ppt/presentation.xml" Id="Re17db444867e44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4d2ddab6f49ab"/>
  </p:sldMasterIdLst>
  <p:notesMasterIdLst>
    <p:notesMasterId xmlns:r="http://schemas.openxmlformats.org/officeDocument/2006/relationships" r:id="R3e308993562446e6"/>
  </p:notesMasterIdLst>
  <p:sldIdLst>
    <p:sldId xmlns:r="http://schemas.openxmlformats.org/officeDocument/2006/relationships" id="256" r:id="Rde56f81b4f154761"/>
    <p:sldId xmlns:r="http://schemas.openxmlformats.org/officeDocument/2006/relationships" id="257" r:id="R810b454827394f21"/>
    <p:sldId xmlns:r="http://schemas.openxmlformats.org/officeDocument/2006/relationships" id="258" r:id="R7f5a2e0c70d24b59"/>
    <p:sldId xmlns:r="http://schemas.openxmlformats.org/officeDocument/2006/relationships" id="259" r:id="Rd6362ac3a4b84dd2"/>
    <p:sldId xmlns:r="http://schemas.openxmlformats.org/officeDocument/2006/relationships" id="260" r:id="R24c18a5025a0429c"/>
    <p:sldId xmlns:r="http://schemas.openxmlformats.org/officeDocument/2006/relationships" id="261" r:id="Refd2b42b0ff54b69"/>
    <p:sldId xmlns:r="http://schemas.openxmlformats.org/officeDocument/2006/relationships" id="262" r:id="Rb94edc3064ce4c2c"/>
    <p:sldId xmlns:r="http://schemas.openxmlformats.org/officeDocument/2006/relationships" id="263" r:id="Rf24828c0aff64c5a"/>
    <p:sldId xmlns:r="http://schemas.openxmlformats.org/officeDocument/2006/relationships" id="264" r:id="Rb244814fae124f83"/>
    <p:sldId xmlns:r="http://schemas.openxmlformats.org/officeDocument/2006/relationships" id="265" r:id="R3bd0facfeddf495a"/>
    <p:sldId xmlns:r="http://schemas.openxmlformats.org/officeDocument/2006/relationships" id="266" r:id="R07077bbd83524501"/>
    <p:sldId xmlns:r="http://schemas.openxmlformats.org/officeDocument/2006/relationships" id="267" r:id="Rb1f4706b09e7404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d73e2a7c6624de8" /><Relationship Type="http://schemas.openxmlformats.org/officeDocument/2006/relationships/slideMaster" Target="/ppt/slideMasters/slideMaster1.xml" Id="R4254d2ddab6f49ab" /><Relationship Type="http://schemas.openxmlformats.org/officeDocument/2006/relationships/notesMaster" Target="/ppt/notesMasters/notesMaster1.xml" Id="R3e308993562446e6" /><Relationship Type="http://schemas.openxmlformats.org/officeDocument/2006/relationships/presProps" Target="/ppt/presProps.xml" Id="R6373ba33aba3484b" /><Relationship Type="http://schemas.openxmlformats.org/officeDocument/2006/relationships/tableStyles" Target="/ppt/tableStyles.xml" Id="Rd20c9c9e744f4711" /><Relationship Type="http://schemas.openxmlformats.org/officeDocument/2006/relationships/slide" Target="/ppt/slides/slide1.xml" Id="Rde56f81b4f154761" /><Relationship Type="http://schemas.openxmlformats.org/officeDocument/2006/relationships/slide" Target="/ppt/slides/slide2.xml" Id="R810b454827394f21" /><Relationship Type="http://schemas.openxmlformats.org/officeDocument/2006/relationships/slide" Target="/ppt/slides/slide3.xml" Id="R7f5a2e0c70d24b59" /><Relationship Type="http://schemas.openxmlformats.org/officeDocument/2006/relationships/slide" Target="/ppt/slides/slide4.xml" Id="Rd6362ac3a4b84dd2" /><Relationship Type="http://schemas.openxmlformats.org/officeDocument/2006/relationships/slide" Target="/ppt/slides/slide5.xml" Id="R24c18a5025a0429c" /><Relationship Type="http://schemas.openxmlformats.org/officeDocument/2006/relationships/slide" Target="/ppt/slides/slide6.xml" Id="Refd2b42b0ff54b69" /><Relationship Type="http://schemas.openxmlformats.org/officeDocument/2006/relationships/slide" Target="/ppt/slides/slide7.xml" Id="Rb94edc3064ce4c2c" /><Relationship Type="http://schemas.openxmlformats.org/officeDocument/2006/relationships/slide" Target="/ppt/slides/slide8.xml" Id="Rf24828c0aff64c5a" /><Relationship Type="http://schemas.openxmlformats.org/officeDocument/2006/relationships/slide" Target="/ppt/slides/slide9.xml" Id="Rb244814fae124f83" /><Relationship Type="http://schemas.openxmlformats.org/officeDocument/2006/relationships/slide" Target="/ppt/slides/slide10.xml" Id="R3bd0facfeddf495a" /><Relationship Type="http://schemas.openxmlformats.org/officeDocument/2006/relationships/slide" Target="/ppt/slides/slide11.xml" Id="R07077bbd83524501" /><Relationship Type="http://schemas.openxmlformats.org/officeDocument/2006/relationships/slide" Target="/ppt/slides/slide12.xml" Id="Rb1f4706b09e7404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558773dfc4e44e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ea1058eb2e94958" /><Relationship Type="http://schemas.openxmlformats.org/officeDocument/2006/relationships/notesMaster" Target="/ppt/notesMasters/notesMaster1.xml" Id="R134872b0bbff4ff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c20d19d3e0e4171" /><Relationship Type="http://schemas.openxmlformats.org/officeDocument/2006/relationships/notesMaster" Target="/ppt/notesMasters/notesMaster1.xml" Id="R52e9506f18494c5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ba3e965f4794591" /><Relationship Type="http://schemas.openxmlformats.org/officeDocument/2006/relationships/notesMaster" Target="/ppt/notesMasters/notesMaster1.xml" Id="Reb7d184d686a496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a3c96bdcad241c2" /><Relationship Type="http://schemas.openxmlformats.org/officeDocument/2006/relationships/notesMaster" Target="/ppt/notesMasters/notesMaster1.xml" Id="R56866ad5b4ca42c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d9c8dc0c19449cf" /><Relationship Type="http://schemas.openxmlformats.org/officeDocument/2006/relationships/notesMaster" Target="/ppt/notesMasters/notesMaster1.xml" Id="Rc94c1fa017ff4ae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eb08882123d44a0" /><Relationship Type="http://schemas.openxmlformats.org/officeDocument/2006/relationships/notesMaster" Target="/ppt/notesMasters/notesMaster1.xml" Id="R00ac7bb60fb44f4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c02987662fe4119" /><Relationship Type="http://schemas.openxmlformats.org/officeDocument/2006/relationships/notesMaster" Target="/ppt/notesMasters/notesMaster1.xml" Id="Rdf22da7c60464e8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cd898726b064d6c" /><Relationship Type="http://schemas.openxmlformats.org/officeDocument/2006/relationships/notesMaster" Target="/ppt/notesMasters/notesMaster1.xml" Id="Rd7b6cb889e784ca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8cd62823e32455b" /><Relationship Type="http://schemas.openxmlformats.org/officeDocument/2006/relationships/notesMaster" Target="/ppt/notesMasters/notesMaster1.xml" Id="Ra3e076604ded4b9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c2a5d47f5994bd2" /><Relationship Type="http://schemas.openxmlformats.org/officeDocument/2006/relationships/notesMaster" Target="/ppt/notesMasters/notesMaster1.xml" Id="R246a3ec99f5f4a8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01c1e6fcb0f4f91" /><Relationship Type="http://schemas.openxmlformats.org/officeDocument/2006/relationships/notesMaster" Target="/ppt/notesMasters/notesMaster1.xml" Id="R30d748f2ff174a9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4f18c1714214c50" /><Relationship Type="http://schemas.openxmlformats.org/officeDocument/2006/relationships/notesMaster" Target="/ppt/notesMasters/notesMaster1.xml" Id="R9a3fd8494758492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Zirone approved 2026 identity package and user-provided business positioning (2026-08-07).</a:t>
            </a:r>
          </a:p>
          <a:p xmlns:a="http://schemas.openxmlformats.org/drawingml/2006/main">
            <a:r>
              <a:t>- No external statistics, client claims, or third-party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Zirone approved 2026 identity package and user-provided business positioning (2026-08-07).</a:t>
            </a:r>
          </a:p>
          <a:p xmlns:a="http://schemas.openxmlformats.org/drawingml/2006/main">
            <a:r>
              <a:t>- No external statistics, client claims, or third-party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Zirone approved 2026 identity package and user-provided business positioning (2026-08-07).</a:t>
            </a:r>
          </a:p>
          <a:p xmlns:a="http://schemas.openxmlformats.org/drawingml/2006/main">
            <a:r>
              <a:t>- No external statistics, client claims, or third-party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Zirone approved 2026 identity package and user-provided business positioning (2026-08-07).</a:t>
            </a:r>
          </a:p>
          <a:p xmlns:a="http://schemas.openxmlformats.org/drawingml/2006/main">
            <a:r>
              <a:t>- No external statistics, client claims, or third-party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Zirone approved 2026 identity package and user-provided business positioning (2026-08-07).</a:t>
            </a:r>
          </a:p>
          <a:p xmlns:a="http://schemas.openxmlformats.org/drawingml/2006/main">
            <a:r>
              <a:t>- No external statistics, client claims, or third-party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Zirone approved 2026 identity package and user-provided business positioning (2026-08-07).</a:t>
            </a:r>
          </a:p>
          <a:p xmlns:a="http://schemas.openxmlformats.org/drawingml/2006/main">
            <a:r>
              <a:t>- No external statistics, client claims, or third-party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Zirone approved 2026 identity package and user-provided business positioning (2026-08-07).</a:t>
            </a:r>
          </a:p>
          <a:p xmlns:a="http://schemas.openxmlformats.org/drawingml/2006/main">
            <a:r>
              <a:t>- No external statistics, client claims, or third-party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Zirone approved 2026 identity package and user-provided business positioning (2026-08-07).</a:t>
            </a:r>
          </a:p>
          <a:p xmlns:a="http://schemas.openxmlformats.org/drawingml/2006/main">
            <a:r>
              <a:t>- No external statistics, client claims, or third-party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Zirone approved 2026 identity package and user-provided business positioning (2026-08-07).</a:t>
            </a:r>
          </a:p>
          <a:p xmlns:a="http://schemas.openxmlformats.org/drawingml/2006/main">
            <a:r>
              <a:t>- No external statistics, client claims, or third-party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Zirone approved 2026 identity package and user-provided business positioning (2026-08-07).</a:t>
            </a:r>
          </a:p>
          <a:p xmlns:a="http://schemas.openxmlformats.org/drawingml/2006/main">
            <a:r>
              <a:t>- No external statistics, client claims, or third-party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Zirone approved 2026 identity package and user-provided business positioning (2026-08-07).</a:t>
            </a:r>
          </a:p>
          <a:p xmlns:a="http://schemas.openxmlformats.org/drawingml/2006/main">
            <a:r>
              <a:t>- No external statistics, client claims, or third-party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Zirone approved 2026 identity package and user-provided business positioning (2026-08-07).</a:t>
            </a:r>
          </a:p>
          <a:p xmlns:a="http://schemas.openxmlformats.org/drawingml/2006/main">
            <a:r>
              <a:t>- No external statistics, client claims, or third-party assets used.</a:t>
            </a:r>
          </a:p>
          <a:p xmlns:a="http://schemas.openxmlformats.org/drawingml/2006/main">
            <a:r>
              <a:t>- Experience duration is user-provided and should be verified in final client-facing use.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53497b48643b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c0fcdb184fb474f" /><Relationship Type="http://schemas.openxmlformats.org/officeDocument/2006/relationships/slideLayout" Target="/ppt/slideLayouts/slideLayout1.xml" Id="Rdfadeeb0539d42e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adeeb0539d42e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1bb6a42884db7" /><Relationship Type="http://schemas.openxmlformats.org/officeDocument/2006/relationships/image" Target="/ppt/media/image.png" Id="R827e38dce8934aac" /><Relationship Type="http://schemas.openxmlformats.org/officeDocument/2006/relationships/notesSlide" Target="/ppt/notesSlides/notesSlide1.xml" Id="R249aa959208347b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53bc96da94fc4" /><Relationship Type="http://schemas.openxmlformats.org/officeDocument/2006/relationships/image" Target="/ppt/media/image14.png" Id="Ra1d8901da5d44dc0" /><Relationship Type="http://schemas.openxmlformats.org/officeDocument/2006/relationships/notesSlide" Target="/ppt/notesSlides/notesSlide10.xml" Id="R1050f2ea37e34f2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782ede6444e57" /><Relationship Type="http://schemas.openxmlformats.org/officeDocument/2006/relationships/image" Target="/ppt/media/image15.png" Id="R0c5ddcbd350140a2" /><Relationship Type="http://schemas.openxmlformats.org/officeDocument/2006/relationships/notesSlide" Target="/ppt/notesSlides/notesSlide11.xml" Id="R1bda670a8a89480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98285194441d9" /><Relationship Type="http://schemas.openxmlformats.org/officeDocument/2006/relationships/image" Target="/ppt/media/image16.png" Id="Red1c4ac432b34c69" /><Relationship Type="http://schemas.openxmlformats.org/officeDocument/2006/relationships/notesSlide" Target="/ppt/notesSlides/notesSlide12.xml" Id="Rb78597a817a74a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632dbe82f4791" /><Relationship Type="http://schemas.openxmlformats.org/officeDocument/2006/relationships/image" Target="/ppt/media/image2.png" Id="R628f318397b54f10" /><Relationship Type="http://schemas.openxmlformats.org/officeDocument/2006/relationships/notesSlide" Target="/ppt/notesSlides/notesSlide2.xml" Id="R488bfbd0bae646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6b1b433b94025" /><Relationship Type="http://schemas.openxmlformats.org/officeDocument/2006/relationships/image" Target="/ppt/media/image3.png" Id="R9d4afba8f57946f1" /><Relationship Type="http://schemas.openxmlformats.org/officeDocument/2006/relationships/image" Target="/ppt/media/image4.png" Id="R55e9f06b1bcd47d1" /><Relationship Type="http://schemas.openxmlformats.org/officeDocument/2006/relationships/notesSlide" Target="/ppt/notesSlides/notesSlide3.xml" Id="Rffffd60f6811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e97c51cee45cf" /><Relationship Type="http://schemas.openxmlformats.org/officeDocument/2006/relationships/image" Target="/ppt/media/image5.png" Id="R38b45d1317d840c1" /><Relationship Type="http://schemas.openxmlformats.org/officeDocument/2006/relationships/image" Target="/ppt/media/image6.png" Id="R20c1c77574624e2b" /><Relationship Type="http://schemas.openxmlformats.org/officeDocument/2006/relationships/notesSlide" Target="/ppt/notesSlides/notesSlide4.xml" Id="R87b4106c1d5a4b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ae95dac4b4745" /><Relationship Type="http://schemas.openxmlformats.org/officeDocument/2006/relationships/image" Target="/ppt/media/image7.png" Id="R6f737e2c33c14ffd" /><Relationship Type="http://schemas.openxmlformats.org/officeDocument/2006/relationships/image" Target="/ppt/media/image8.png" Id="Re71750b5f8ac4581" /><Relationship Type="http://schemas.openxmlformats.org/officeDocument/2006/relationships/notesSlide" Target="/ppt/notesSlides/notesSlide5.xml" Id="R1e03b0b8406441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2d19bda43422e" /><Relationship Type="http://schemas.openxmlformats.org/officeDocument/2006/relationships/image" Target="/ppt/media/image9.png" Id="R2e883f9ee6a24870" /><Relationship Type="http://schemas.openxmlformats.org/officeDocument/2006/relationships/notesSlide" Target="/ppt/notesSlides/notesSlide6.xml" Id="R5fc2df9dc34a49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a7cd40ac349c1" /><Relationship Type="http://schemas.openxmlformats.org/officeDocument/2006/relationships/image" Target="/ppt/media/image10.png" Id="R7088642d8d64403a" /><Relationship Type="http://schemas.openxmlformats.org/officeDocument/2006/relationships/notesSlide" Target="/ppt/notesSlides/notesSlide7.xml" Id="Rb61ba53779ab457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c17fd0bb8448b" /><Relationship Type="http://schemas.openxmlformats.org/officeDocument/2006/relationships/image" Target="/ppt/media/image11.png" Id="Re218c29b8db3404d" /><Relationship Type="http://schemas.openxmlformats.org/officeDocument/2006/relationships/image" Target="/ppt/media/image12.png" Id="R7478d4ee672f4420" /><Relationship Type="http://schemas.openxmlformats.org/officeDocument/2006/relationships/notesSlide" Target="/ppt/notesSlides/notesSlide8.xml" Id="R59d91f992dd94b6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d08505ce24c25" /><Relationship Type="http://schemas.openxmlformats.org/officeDocument/2006/relationships/image" Target="/ppt/media/image13.png" Id="Rb437b331de6f45e9" /><Relationship Type="http://schemas.openxmlformats.org/officeDocument/2006/relationships/notesSlide" Target="/ppt/notesSlides/notesSlide9.xml" Id="R1710fa37c49048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7e38dce8934aa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over-overlay">
            <a:extLst xmlns:a="http://schemas.openxmlformats.org/drawingml/2006/main">
              <a:ext uri="{FF2B5EF4-FFF2-40B4-BE49-F238E27FC236}">
                <a16:creationId xmlns:a16="http://schemas.microsoft.com/office/drawing/2014/main" id="{F598A3BC-CCE2-492D-BD76-2DC6E9696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11E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cover-title-field">
            <a:extLst xmlns:a="http://schemas.openxmlformats.org/drawingml/2006/main">
              <a:ext uri="{FF2B5EF4-FFF2-40B4-BE49-F238E27FC236}">
                <a16:creationId xmlns:a16="http://schemas.microsoft.com/office/drawing/2014/main" id="{C6888D5F-949B-488A-9466-3718BF0B0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324350"/>
            <a:ext cx="12192000" cy="2533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11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BF0EFD1B-5830-43C8-BD2E-126044A9A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72000"/>
            <a:ext cx="571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DD1"/>
                </a:solidFill>
                <a:latin typeface="Sora"/>
                <a:ea typeface="Sora"/>
                <a:cs typeface="Sora"/>
              </a:defRPr>
            </a:pPr>
            <a:r>
              <a:rPr sz="1500" b="0">
                <a:solidFill>
                  <a:srgbClr val="A8BDD1"/>
                </a:solidFill>
                <a:latin typeface="Sora"/>
                <a:ea typeface="Sora"/>
                <a:cs typeface="Sora"/>
              </a:rPr>
              <a:t>Talent · Technology · AI</a:t>
            </a:r>
          </a:p>
        </p:txBody>
      </p:sp>
      <p:sp>
        <p:nvSpPr>
          <p:cNvPr id="5" name="cover-title">
            <a:extLst xmlns:a="http://schemas.openxmlformats.org/drawingml/2006/main">
              <a:ext uri="{FF2B5EF4-FFF2-40B4-BE49-F238E27FC236}">
                <a16:creationId xmlns:a16="http://schemas.microsoft.com/office/drawing/2014/main" id="{5D44D1E7-D596-4D75-9D15-4354B61B4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95300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667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5FAFF"/>
                </a:solidFill>
                <a:latin typeface="Sora"/>
                <a:ea typeface="Sora"/>
                <a:cs typeface="Sora"/>
              </a:defRPr>
            </a:pPr>
            <a:r>
              <a:rPr sz="3750" b="1">
                <a:solidFill>
                  <a:srgbClr val="F5FAFF"/>
                </a:solidFill>
                <a:latin typeface="Sora"/>
                <a:ea typeface="Sora"/>
                <a:cs typeface="Sora"/>
              </a:rPr>
              <a:t>Enterprise capability overview</a:t>
            </a:r>
          </a:p>
        </p:txBody>
      </p:sp>
      <p:sp>
        <p:nvSpPr>
          <p:cNvPr id="6" name="cover-lede">
            <a:extLst xmlns:a="http://schemas.openxmlformats.org/drawingml/2006/main">
              <a:ext uri="{FF2B5EF4-FFF2-40B4-BE49-F238E27FC236}">
                <a16:creationId xmlns:a16="http://schemas.microsoft.com/office/drawing/2014/main" id="{00585D60-E92E-4A61-B3FE-5E7B776C7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95950"/>
            <a:ext cx="695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8BDD1"/>
                </a:solidFill>
                <a:latin typeface="Sora"/>
                <a:ea typeface="Sora"/>
                <a:cs typeface="Sora"/>
              </a:defRPr>
            </a:pPr>
            <a:r>
              <a:rPr sz="1275" b="0">
                <a:solidFill>
                  <a:srgbClr val="A8BDD1"/>
                </a:solidFill>
                <a:latin typeface="Sora"/>
                <a:ea typeface="Sora"/>
                <a:cs typeface="Sora"/>
              </a:rPr>
              <a:t>One accountable partner for the people and systems behind progress.</a:t>
            </a:r>
          </a:p>
        </p:txBody>
      </p:sp>
    </p:spTree>
    <p:extLst>
      <p:ext uri="{BB962C8B-B14F-4D97-AF65-F5344CB8AC3E}">
        <p14:creationId xmlns:p14="http://schemas.microsoft.com/office/powerpoint/2010/main" val="89780744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3111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d8901da5d44dc0"/>
          <a:stretch xmlns:a="http://schemas.openxmlformats.org/drawingml/2006/main"/>
        </p:blipFill>
        <p:spPr>
          <a:xfrm xmlns:a="http://schemas.openxmlformats.org/drawingml/2006/main">
            <a:off x="685800" y="365760"/>
            <a:ext cx="1524000" cy="335280"/>
          </a:xfrm>
          <a:prstGeom xmlns:a="http://schemas.openxmlformats.org/drawingml/2006/main" prst="rect">
            <a:avLst/>
          </a:prstGeom>
        </p:spPr>
      </p:pic>
      <p:sp>
        <p:nvSpPr>
          <p:cNvPr id="2" name="eyebrow-The Zirone way">
            <a:extLst xmlns:a="http://schemas.openxmlformats.org/drawingml/2006/main">
              <a:ext uri="{FF2B5EF4-FFF2-40B4-BE49-F238E27FC236}">
                <a16:creationId xmlns:a16="http://schemas.microsoft.com/office/drawing/2014/main" id="{EBCC62B7-83BC-4337-A747-9CCAB049F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CBE8"/>
                </a:solidFill>
                <a:latin typeface="Sora"/>
                <a:ea typeface="Sora"/>
                <a:cs typeface="Sora"/>
              </a:defRPr>
            </a:pPr>
            <a:r>
              <a:rPr sz="975" b="1">
                <a:solidFill>
                  <a:srgbClr val="12CBE8"/>
                </a:solidFill>
                <a:latin typeface="Sora"/>
                <a:ea typeface="Sora"/>
                <a:cs typeface="Sora"/>
              </a:rPr>
              <a:t>THE ZIRONE WAY</a:t>
            </a:r>
          </a:p>
        </p:txBody>
      </p:sp>
      <p:sp>
        <p:nvSpPr>
          <p:cNvPr id="3" name="method-title">
            <a:extLst xmlns:a="http://schemas.openxmlformats.org/drawingml/2006/main">
              <a:ext uri="{FF2B5EF4-FFF2-40B4-BE49-F238E27FC236}">
                <a16:creationId xmlns:a16="http://schemas.microsoft.com/office/drawing/2014/main" id="{6C3B5C38-52CE-4186-B6DB-7A5195FE4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4950"/>
            <a:ext cx="7334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5FAFF"/>
                </a:solidFill>
                <a:latin typeface="Sora"/>
                <a:ea typeface="Sora"/>
                <a:cs typeface="Sora"/>
              </a:defRPr>
            </a:pPr>
            <a:r>
              <a:rPr sz="3600" b="1">
                <a:solidFill>
                  <a:srgbClr val="F5FAFF"/>
                </a:solidFill>
                <a:latin typeface="Sora"/>
                <a:ea typeface="Sora"/>
                <a:cs typeface="Sora"/>
              </a:rPr>
              <a:t>Clarity before velocity.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CE26D5-9670-44F0-8915-7D270B0C8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33625"/>
            <a:ext cx="6858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DD1"/>
                </a:solidFill>
                <a:latin typeface="Sora"/>
                <a:ea typeface="Sora"/>
                <a:cs typeface="Sora"/>
              </a:defRPr>
            </a:pPr>
            <a:r>
              <a:rPr sz="1500" b="0">
                <a:solidFill>
                  <a:srgbClr val="A8BDD1"/>
                </a:solidFill>
                <a:latin typeface="Sora"/>
                <a:ea typeface="Sora"/>
                <a:cs typeface="Sora"/>
              </a:rPr>
              <a:t>Scope increases only when evidence justifies the next move.</a:t>
            </a:r>
          </a:p>
        </p:txBody>
      </p:sp>
      <p:sp>
        <p:nvSpPr>
          <p:cNvPr id="5" name="process-line">
            <a:extLst xmlns:a="http://schemas.openxmlformats.org/drawingml/2006/main">
              <a:ext uri="{FF2B5EF4-FFF2-40B4-BE49-F238E27FC236}">
                <a16:creationId xmlns:a16="http://schemas.microsoft.com/office/drawing/2014/main" id="{397A0387-2CB0-4A69-AA8C-B69D05903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771900"/>
            <a:ext cx="8610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385068"/>
            </a:solidFill>
            <a:prstDash val="solid"/>
          </a:ln>
        </p:spPr>
      </p:sp>
      <p:sp>
        <p:nvSpPr>
          <p:cNvPr id="6" name="process-node-1">
            <a:extLst xmlns:a="http://schemas.openxmlformats.org/drawingml/2006/main">
              <a:ext uri="{FF2B5EF4-FFF2-40B4-BE49-F238E27FC236}">
                <a16:creationId xmlns:a16="http://schemas.microsoft.com/office/drawing/2014/main" id="{6BAD1803-83A5-45F1-8B1A-74064DFD4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337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CBE8"/>
          </a:solidFill>
          <a:ln xmlns:a="http://schemas.openxmlformats.org/drawingml/2006/main" w="19050">
            <a:solidFill>
              <a:srgbClr val="12CBE8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3111E"/>
                </a:solidFill>
                <a:latin typeface="Sora"/>
                <a:ea typeface="Sora"/>
                <a:cs typeface="Sora"/>
              </a:defRPr>
            </a:pPr>
            <a:r>
              <a:rPr sz="975" b="1">
                <a:solidFill>
                  <a:srgbClr val="03111E"/>
                </a:solidFill>
                <a:latin typeface="Sora"/>
                <a:ea typeface="Sora"/>
                <a:cs typeface="Sora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1BA127-9B6C-4EEF-8E02-B1589D2EC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3243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AFF"/>
                </a:solidFill>
                <a:latin typeface="Sora"/>
                <a:ea typeface="Sora"/>
                <a:cs typeface="Sora"/>
              </a:defRPr>
            </a:pPr>
            <a:r>
              <a:rPr sz="1800" b="1">
                <a:solidFill>
                  <a:srgbClr val="F5FAFF"/>
                </a:solidFill>
                <a:latin typeface="Sora"/>
                <a:ea typeface="Sora"/>
                <a:cs typeface="Sora"/>
              </a:rPr>
              <a:t>Align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B847B5-E45A-498D-8D2E-C8F31D5C5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810125"/>
            <a:ext cx="2095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8BDD1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A8BDD1"/>
                </a:solidFill>
                <a:latin typeface="Sora"/>
                <a:ea typeface="Sora"/>
                <a:cs typeface="Sora"/>
              </a:rPr>
              <a:t>Define the outcome, context, constraints, and real deadline.</a:t>
            </a:r>
          </a:p>
        </p:txBody>
      </p:sp>
      <p:sp>
        <p:nvSpPr>
          <p:cNvPr id="9" name="process-node-2">
            <a:extLst xmlns:a="http://schemas.openxmlformats.org/drawingml/2006/main">
              <a:ext uri="{FF2B5EF4-FFF2-40B4-BE49-F238E27FC236}">
                <a16:creationId xmlns:a16="http://schemas.microsoft.com/office/drawing/2014/main" id="{AFFF50EF-2464-45FB-9DB0-205ACDE1D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5337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1A2D"/>
          </a:solidFill>
          <a:ln xmlns:a="http://schemas.openxmlformats.org/drawingml/2006/main" w="19050">
            <a:solidFill>
              <a:srgbClr val="12CBE8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2CBE8"/>
                </a:solidFill>
                <a:latin typeface="Sora"/>
                <a:ea typeface="Sora"/>
                <a:cs typeface="Sora"/>
              </a:defRPr>
            </a:pPr>
            <a:r>
              <a:rPr sz="975" b="1">
                <a:solidFill>
                  <a:srgbClr val="12CBE8"/>
                </a:solidFill>
                <a:latin typeface="Sora"/>
                <a:ea typeface="Sora"/>
                <a:cs typeface="Sora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F0F685-B7AA-4F4D-8D37-91CFB947C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3243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AFF"/>
                </a:solidFill>
                <a:latin typeface="Sora"/>
                <a:ea typeface="Sora"/>
                <a:cs typeface="Sora"/>
              </a:defRPr>
            </a:pPr>
            <a:r>
              <a:rPr sz="1800" b="1">
                <a:solidFill>
                  <a:srgbClr val="F5FAFF"/>
                </a:solidFill>
                <a:latin typeface="Sora"/>
                <a:ea typeface="Sora"/>
                <a:cs typeface="Sora"/>
              </a:rPr>
              <a:t>Qualify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7B24CC-A218-4C03-AB55-43EC539D3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810125"/>
            <a:ext cx="2095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8BDD1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A8BDD1"/>
                </a:solidFill>
                <a:latin typeface="Sora"/>
                <a:ea typeface="Sora"/>
                <a:cs typeface="Sora"/>
              </a:rPr>
              <a:t>Test fit with evidence, structured questions, and clear gaps.</a:t>
            </a:r>
          </a:p>
        </p:txBody>
      </p:sp>
      <p:sp>
        <p:nvSpPr>
          <p:cNvPr id="12" name="process-node-3">
            <a:extLst xmlns:a="http://schemas.openxmlformats.org/drawingml/2006/main">
              <a:ext uri="{FF2B5EF4-FFF2-40B4-BE49-F238E27FC236}">
                <a16:creationId xmlns:a16="http://schemas.microsoft.com/office/drawing/2014/main" id="{0A528A5A-4094-4EED-A49B-7A1EF00BC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5337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1A2D"/>
          </a:solidFill>
          <a:ln xmlns:a="http://schemas.openxmlformats.org/drawingml/2006/main" w="19050">
            <a:solidFill>
              <a:srgbClr val="12CBE8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2CBE8"/>
                </a:solidFill>
                <a:latin typeface="Sora"/>
                <a:ea typeface="Sora"/>
                <a:cs typeface="Sora"/>
              </a:defRPr>
            </a:pPr>
            <a:r>
              <a:rPr sz="975" b="1">
                <a:solidFill>
                  <a:srgbClr val="12CBE8"/>
                </a:solidFill>
                <a:latin typeface="Sora"/>
                <a:ea typeface="Sora"/>
                <a:cs typeface="Sora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D4079F-046A-4DC2-8FA3-BB0717996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3243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AFF"/>
                </a:solidFill>
                <a:latin typeface="Sora"/>
                <a:ea typeface="Sora"/>
                <a:cs typeface="Sora"/>
              </a:defRPr>
            </a:pPr>
            <a:r>
              <a:rPr sz="1800" b="1">
                <a:solidFill>
                  <a:srgbClr val="F5FAFF"/>
                </a:solidFill>
                <a:latin typeface="Sora"/>
                <a:ea typeface="Sora"/>
                <a:cs typeface="Sora"/>
              </a:rPr>
              <a:t>Deliver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9455DBA-8689-46C1-893B-B4B64B673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810125"/>
            <a:ext cx="2095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8BDD1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A8BDD1"/>
                </a:solidFill>
                <a:latin typeface="Sora"/>
                <a:ea typeface="Sora"/>
                <a:cs typeface="Sora"/>
              </a:rPr>
              <a:t>Put the right people and plan around the defined work.</a:t>
            </a:r>
          </a:p>
        </p:txBody>
      </p:sp>
      <p:sp>
        <p:nvSpPr>
          <p:cNvPr id="15" name="process-node-4">
            <a:extLst xmlns:a="http://schemas.openxmlformats.org/drawingml/2006/main">
              <a:ext uri="{FF2B5EF4-FFF2-40B4-BE49-F238E27FC236}">
                <a16:creationId xmlns:a16="http://schemas.microsoft.com/office/drawing/2014/main" id="{512EEB92-E289-4082-B9A6-5F0B849DD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533775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1A2D"/>
          </a:solidFill>
          <a:ln xmlns:a="http://schemas.openxmlformats.org/drawingml/2006/main" w="19050">
            <a:solidFill>
              <a:srgbClr val="12CBE8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2CBE8"/>
                </a:solidFill>
                <a:latin typeface="Sora"/>
                <a:ea typeface="Sora"/>
                <a:cs typeface="Sora"/>
              </a:defRPr>
            </a:pPr>
            <a:r>
              <a:rPr sz="975" b="1">
                <a:solidFill>
                  <a:srgbClr val="12CBE8"/>
                </a:solidFill>
                <a:latin typeface="Sora"/>
                <a:ea typeface="Sora"/>
                <a:cs typeface="Sora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430F6F-9F0E-4E48-A18E-FB1199BE6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43243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AFF"/>
                </a:solidFill>
                <a:latin typeface="Sora"/>
                <a:ea typeface="Sora"/>
                <a:cs typeface="Sora"/>
              </a:defRPr>
            </a:pPr>
            <a:r>
              <a:rPr sz="1800" b="1">
                <a:solidFill>
                  <a:srgbClr val="F5FAFF"/>
                </a:solidFill>
                <a:latin typeface="Sora"/>
                <a:ea typeface="Sora"/>
                <a:cs typeface="Sora"/>
              </a:rPr>
              <a:t>Improve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3FF617-63F0-4202-8670-7D025F6F4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4810125"/>
            <a:ext cx="2095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8BDD1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A8BDD1"/>
                </a:solidFill>
                <a:latin typeface="Sora"/>
                <a:ea typeface="Sora"/>
                <a:cs typeface="Sora"/>
              </a:rPr>
              <a:t>Close the loop, transfer knowledge, and strengthen the next move.</a:t>
            </a:r>
          </a:p>
        </p:txBody>
      </p:sp>
      <p:sp>
        <p:nvSpPr>
          <p:cNvPr id="18" name="footer-label-10">
            <a:extLst xmlns:a="http://schemas.openxmlformats.org/drawingml/2006/main">
              <a:ext uri="{FF2B5EF4-FFF2-40B4-BE49-F238E27FC236}">
                <a16:creationId xmlns:a16="http://schemas.microsoft.com/office/drawing/2014/main" id="{1ABCF079-9427-43DF-91CF-4DB375192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3810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F879D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6F879D"/>
                </a:solidFill>
                <a:latin typeface="Sora"/>
                <a:ea typeface="Sora"/>
                <a:cs typeface="Sora"/>
              </a:rPr>
              <a:t>ZIRONE  ·  IGNITING PROGRESS</a:t>
            </a:r>
          </a:p>
        </p:txBody>
      </p:sp>
      <p:sp>
        <p:nvSpPr>
          <p:cNvPr id="19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D06A7A2C-40BD-4CD1-9944-D6A8D98CC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F879D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6F879D"/>
                </a:solidFill>
                <a:latin typeface="Sora"/>
                <a:ea typeface="Sora"/>
                <a:cs typeface="Sora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977091956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5ddcbd350140a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forge-overlay">
            <a:extLst xmlns:a="http://schemas.openxmlformats.org/drawingml/2006/main">
              <a:ext uri="{FF2B5EF4-FFF2-40B4-BE49-F238E27FC236}">
                <a16:creationId xmlns:a16="http://schemas.microsoft.com/office/drawing/2014/main" id="{DC643E54-8D7F-448A-A635-3ACD6227F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11E">
              <a:alpha val="9412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0EB7B4-7ED4-434D-84BE-804EECABE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676900"/>
            <a:ext cx="857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8BDD1"/>
                </a:solidFill>
                <a:latin typeface="Sora"/>
                <a:ea typeface="Sora"/>
                <a:cs typeface="Sora"/>
              </a:defRPr>
            </a:pPr>
            <a:r>
              <a:rPr sz="1350" b="0">
                <a:solidFill>
                  <a:srgbClr val="A8BDD1"/>
                </a:solidFill>
                <a:latin typeface="Sora"/>
                <a:ea typeface="Sora"/>
                <a:cs typeface="Sora"/>
              </a:rPr>
              <a:t>Private team workshops  ·  Curated cohorts  ·  Applied build labs</a:t>
            </a:r>
          </a:p>
        </p:txBody>
      </p:sp>
      <p:sp>
        <p:nvSpPr>
          <p:cNvPr id="4" name="footer-label-11">
            <a:extLst xmlns:a="http://schemas.openxmlformats.org/drawingml/2006/main">
              <a:ext uri="{FF2B5EF4-FFF2-40B4-BE49-F238E27FC236}">
                <a16:creationId xmlns:a16="http://schemas.microsoft.com/office/drawing/2014/main" id="{48225511-4725-49E2-AC81-0D0212E9B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3810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F879D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6F879D"/>
                </a:solidFill>
                <a:latin typeface="Sora"/>
                <a:ea typeface="Sora"/>
                <a:cs typeface="Sora"/>
              </a:rPr>
              <a:t>ZIRONE  ·  IGNITING PROGRESS</a:t>
            </a:r>
          </a:p>
        </p:txBody>
      </p:sp>
      <p:sp>
        <p:nvSpPr>
          <p:cNvPr id="5" name="footer-page-11">
            <a:extLst xmlns:a="http://schemas.openxmlformats.org/drawingml/2006/main">
              <a:ext uri="{FF2B5EF4-FFF2-40B4-BE49-F238E27FC236}">
                <a16:creationId xmlns:a16="http://schemas.microsoft.com/office/drawing/2014/main" id="{F8DC5A59-1B03-46A5-A6A8-A61A9DED1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F879D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6F879D"/>
                </a:solidFill>
                <a:latin typeface="Sora"/>
                <a:ea typeface="Sora"/>
                <a:cs typeface="Sor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95708912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1c4ac432b34c69"/>
          <a:stretch xmlns:a="http://schemas.openxmlformats.org/drawingml/2006/main"/>
        </p:blipFill>
        <p:spPr>
          <a:xfrm xmlns:a="http://schemas.openxmlformats.org/drawingml/2006/main">
            <a:off x="685800" y="365760"/>
            <a:ext cx="1524000" cy="335280"/>
          </a:xfrm>
          <a:prstGeom xmlns:a="http://schemas.openxmlformats.org/drawingml/2006/main" prst="rect">
            <a:avLst/>
          </a:prstGeom>
        </p:spPr>
      </p:pic>
      <p:sp>
        <p:nvSpPr>
          <p:cNvPr id="2" name="logo-rule">
            <a:extLst xmlns:a="http://schemas.openxmlformats.org/drawingml/2006/main">
              <a:ext uri="{FF2B5EF4-FFF2-40B4-BE49-F238E27FC236}">
                <a16:creationId xmlns:a16="http://schemas.microsoft.com/office/drawing/2014/main" id="{22E301EA-1C55-44EB-B9D4-FCAC39F32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524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C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eyebrow-A practical first step">
            <a:extLst xmlns:a="http://schemas.openxmlformats.org/drawingml/2006/main">
              <a:ext uri="{FF2B5EF4-FFF2-40B4-BE49-F238E27FC236}">
                <a16:creationId xmlns:a16="http://schemas.microsoft.com/office/drawing/2014/main" id="{7D8EBCD2-B1B0-46DE-9766-4D5318A7F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75" b="1">
                <a:solidFill>
                  <a:srgbClr val="2E6BFF"/>
                </a:solidFill>
                <a:latin typeface="Sora"/>
                <a:ea typeface="Sora"/>
                <a:cs typeface="Sora"/>
              </a:rPr>
              <a:t>A PRACTICAL FIRST STEP</a:t>
            </a:r>
          </a:p>
        </p:txBody>
      </p:sp>
      <p:sp>
        <p:nvSpPr>
          <p:cNvPr id="4" name="cta-title">
            <a:extLst xmlns:a="http://schemas.openxmlformats.org/drawingml/2006/main">
              <a:ext uri="{FF2B5EF4-FFF2-40B4-BE49-F238E27FC236}">
                <a16:creationId xmlns:a16="http://schemas.microsoft.com/office/drawing/2014/main" id="{FBBDBF3A-EEF3-4100-8585-9C2415DE5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95425"/>
            <a:ext cx="7524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360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Start with one bounded question.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CD86BB-08F4-4BED-B80C-122F59D9F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4320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2E6BFF"/>
                </a:solidFill>
                <a:latin typeface="Sora"/>
                <a:ea typeface="Sora"/>
                <a:cs typeface="Sora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C978A9-2A64-4687-B822-4275CB88C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705100"/>
            <a:ext cx="371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65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Role &amp; requirement calibration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B6DF6C-087C-4289-9FA3-E2391A2E0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705100"/>
            <a:ext cx="561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A success profile, screening rubric, search map, and engagement recommendation.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DEC56A-A1FA-40EF-AD60-E8814D880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10077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0B87CF-276B-4AFB-B7B7-3DEB6C3A6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4330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2E6BFF"/>
                </a:solidFill>
                <a:latin typeface="Sora"/>
                <a:ea typeface="Sora"/>
                <a:cs typeface="Sora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7E6C85-F093-49D4-8B23-77C31AF11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505200"/>
            <a:ext cx="371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65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AI opportunity sprint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C5DC21-9A35-4803-AD2F-D53A2CC84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505200"/>
            <a:ext cx="561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A prioritized workflow, readiness view, risk frame, and proof-of-value plan.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6F5685-3F5E-4840-A952-427E58D0E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10077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9C97FD6-6253-4666-99AB-676ADD62B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4340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2E6BFF"/>
                </a:solidFill>
                <a:latin typeface="Sora"/>
                <a:ea typeface="Sora"/>
                <a:cs typeface="Sora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574F266-EAC8-4417-85F6-8DD0C2B8D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305300"/>
            <a:ext cx="371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65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ERP &amp; integration health check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7925D14-6A47-4FE6-8893-4C080EB81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305300"/>
            <a:ext cx="561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A focused view of friction, dependencies, support risk, and practical next moves.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01BE43-2289-4A54-AE98-68BD7731D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14900"/>
            <a:ext cx="10077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17" name="cta-band">
            <a:extLst xmlns:a="http://schemas.openxmlformats.org/drawingml/2006/main">
              <a:ext uri="{FF2B5EF4-FFF2-40B4-BE49-F238E27FC236}">
                <a16:creationId xmlns:a16="http://schemas.microsoft.com/office/drawing/2014/main" id="{47F6F804-95C9-4CDB-898B-EA0681504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108204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6FFCF6E-88E3-4E7E-96B6-E362BD433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591175"/>
            <a:ext cx="5524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AFF"/>
                </a:solidFill>
                <a:latin typeface="Sora"/>
                <a:ea typeface="Sora"/>
                <a:cs typeface="Sora"/>
              </a:defRPr>
            </a:pPr>
            <a:r>
              <a:rPr sz="1800" b="1">
                <a:solidFill>
                  <a:srgbClr val="F5FAFF"/>
                </a:solidFill>
                <a:latin typeface="Sora"/>
                <a:ea typeface="Sora"/>
                <a:cs typeface="Sora"/>
              </a:rPr>
              <a:t>Bring the role, roadmap, or hard problem.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406BC4-31DB-4C40-B87B-B4FBAECD4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629275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2CBE8"/>
                </a:solidFill>
                <a:latin typeface="Sora"/>
                <a:ea typeface="Sora"/>
                <a:cs typeface="Sora"/>
              </a:defRPr>
            </a:pPr>
            <a:r>
              <a:rPr sz="1200" b="1">
                <a:solidFill>
                  <a:srgbClr val="12CBE8"/>
                </a:solidFill>
                <a:latin typeface="Sora"/>
                <a:ea typeface="Sora"/>
                <a:cs typeface="Sora"/>
              </a:rPr>
              <a:t>zirone.com  ·  info@mail.zirone.com  ·  +1 (872) 888-3926</a:t>
            </a:r>
          </a:p>
        </p:txBody>
      </p:sp>
      <p:sp>
        <p:nvSpPr>
          <p:cNvPr id="20" name="footer-label-12">
            <a:extLst xmlns:a="http://schemas.openxmlformats.org/drawingml/2006/main">
              <a:ext uri="{FF2B5EF4-FFF2-40B4-BE49-F238E27FC236}">
                <a16:creationId xmlns:a16="http://schemas.microsoft.com/office/drawing/2014/main" id="{6A9CA213-01D6-40FC-A3B2-5E52A8C91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3810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FA3B6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8FA3B6"/>
                </a:solidFill>
                <a:latin typeface="Sora"/>
                <a:ea typeface="Sora"/>
                <a:cs typeface="Sora"/>
              </a:rPr>
              <a:t>ZIRONE  ·  IGNITING PROGRESS</a:t>
            </a:r>
          </a:p>
        </p:txBody>
      </p:sp>
      <p:sp>
        <p:nvSpPr>
          <p:cNvPr id="21" name="footer-page-12">
            <a:extLst xmlns:a="http://schemas.openxmlformats.org/drawingml/2006/main">
              <a:ext uri="{FF2B5EF4-FFF2-40B4-BE49-F238E27FC236}">
                <a16:creationId xmlns:a16="http://schemas.microsoft.com/office/drawing/2014/main" id="{F1E91F9F-22BE-4A34-B3CF-B890C6EA8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FA3B6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8FA3B6"/>
                </a:solidFill>
                <a:latin typeface="Sora"/>
                <a:ea typeface="Sora"/>
                <a:cs typeface="Sora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53113387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8f318397b54f10"/>
          <a:stretch xmlns:a="http://schemas.openxmlformats.org/drawingml/2006/main"/>
        </p:blipFill>
        <p:spPr>
          <a:xfrm xmlns:a="http://schemas.openxmlformats.org/drawingml/2006/main">
            <a:off x="685800" y="365760"/>
            <a:ext cx="1524000" cy="335280"/>
          </a:xfrm>
          <a:prstGeom xmlns:a="http://schemas.openxmlformats.org/drawingml/2006/main" prst="rect">
            <a:avLst/>
          </a:prstGeom>
        </p:spPr>
      </p:pic>
      <p:sp>
        <p:nvSpPr>
          <p:cNvPr id="2" name="logo-rule">
            <a:extLst xmlns:a="http://schemas.openxmlformats.org/drawingml/2006/main">
              <a:ext uri="{FF2B5EF4-FFF2-40B4-BE49-F238E27FC236}">
                <a16:creationId xmlns:a16="http://schemas.microsoft.com/office/drawing/2014/main" id="{EF187B08-FF67-49EE-8959-73D61781D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524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C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eyebrow-One Zirone">
            <a:extLst xmlns:a="http://schemas.openxmlformats.org/drawingml/2006/main">
              <a:ext uri="{FF2B5EF4-FFF2-40B4-BE49-F238E27FC236}">
                <a16:creationId xmlns:a16="http://schemas.microsoft.com/office/drawing/2014/main" id="{E5C298EB-EE28-4C07-9A47-4C3CBC781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75" b="1">
                <a:solidFill>
                  <a:srgbClr val="2E6BFF"/>
                </a:solidFill>
                <a:latin typeface="Sora"/>
                <a:ea typeface="Sora"/>
                <a:cs typeface="Sora"/>
              </a:rPr>
              <a:t>ONE ZIRONE</a:t>
            </a:r>
          </a:p>
        </p:txBody>
      </p:sp>
      <p:sp>
        <p:nvSpPr>
          <p:cNvPr id="4" name="one-zirone-title">
            <a:extLst xmlns:a="http://schemas.openxmlformats.org/drawingml/2006/main">
              <a:ext uri="{FF2B5EF4-FFF2-40B4-BE49-F238E27FC236}">
                <a16:creationId xmlns:a16="http://schemas.microsoft.com/office/drawing/2014/main" id="{65E221DB-2BE8-4C44-9E22-83AF610B3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4950"/>
            <a:ext cx="7953375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569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360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Talent and technology are usually the same business problem.</a:t>
            </a:r>
          </a:p>
        </p:txBody>
      </p:sp>
      <p:sp>
        <p:nvSpPr>
          <p:cNvPr id="5" name="one-zirone-lede">
            <a:extLst xmlns:a="http://schemas.openxmlformats.org/drawingml/2006/main">
              <a:ext uri="{FF2B5EF4-FFF2-40B4-BE49-F238E27FC236}">
                <a16:creationId xmlns:a16="http://schemas.microsoft.com/office/drawing/2014/main" id="{E2F904EA-296B-4E82-AA21-C87717E2B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765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575" b="0">
                <a:solidFill>
                  <a:srgbClr val="41566D"/>
                </a:solidFill>
                <a:latin typeface="Sora"/>
                <a:ea typeface="Sora"/>
                <a:cs typeface="Sora"/>
              </a:rPr>
              <a:t>Zirone connects the people, platforms, intelligence, and learning needed to move an enterprise priority forward.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ADC2D1-B325-432E-9833-F57931C12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862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563C48-54C8-4180-A61C-9B58A2DB4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62425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2E6BFF"/>
                </a:solidFill>
                <a:latin typeface="Sora"/>
                <a:ea typeface="Sora"/>
                <a:cs typeface="Sora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D37D17-95CC-47EC-A3BD-B7852FF31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43425"/>
            <a:ext cx="3143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875" b="1">
                <a:solidFill>
                  <a:srgbClr val="061A2D"/>
                </a:solidFill>
                <a:latin typeface="Sora"/>
                <a:ea typeface="Sora"/>
                <a:cs typeface="Sora"/>
              </a:rPr>
              <a:t>Zirone Talent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E92AE9-396E-462D-98D9-7E10F9431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1015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Specialized people for critical roles and shifting workloads.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DDAC550-8C19-4AE1-88CC-7F76E04EE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4162425"/>
            <a:ext cx="9525" cy="156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854365-BF83-4B76-B49A-32AA1A933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162425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2E6BFF"/>
                </a:solidFill>
                <a:latin typeface="Sora"/>
                <a:ea typeface="Sora"/>
                <a:cs typeface="Sora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E72893-02EA-4EF6-8B56-1BB640630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543425"/>
            <a:ext cx="3143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875" b="1">
                <a:solidFill>
                  <a:srgbClr val="061A2D"/>
                </a:solidFill>
                <a:latin typeface="Sora"/>
                <a:ea typeface="Sora"/>
                <a:cs typeface="Sora"/>
              </a:rPr>
              <a:t>Technology &amp; AI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17A792-2994-4066-B2A8-505DE101E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501015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Enterprise change grounded in the workflow and operating reality.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49DB45-5B8E-49B6-8011-D00C836D3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162425"/>
            <a:ext cx="9525" cy="156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DFE8CD-5EB8-4792-9B74-D552A5F8C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162425"/>
            <a:ext cx="400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11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2E6BFF"/>
                </a:solidFill>
                <a:latin typeface="Sora"/>
                <a:ea typeface="Sora"/>
                <a:cs typeface="Sora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CF8E72-66BB-437B-B26F-30C2FD677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543425"/>
            <a:ext cx="3143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875" b="1">
                <a:solidFill>
                  <a:srgbClr val="061A2D"/>
                </a:solidFill>
                <a:latin typeface="Sora"/>
                <a:ea typeface="Sora"/>
                <a:cs typeface="Sora"/>
              </a:rPr>
              <a:t>Zirone Forge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124EC67-CCEA-40A8-BA39-C4DC57107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501015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Applied learning that moves from concept to build to deployment.</a:t>
            </a:r>
          </a:p>
        </p:txBody>
      </p:sp>
      <p:sp>
        <p:nvSpPr>
          <p:cNvPr id="18" name="footer-label-2">
            <a:extLst xmlns:a="http://schemas.openxmlformats.org/drawingml/2006/main">
              <a:ext uri="{FF2B5EF4-FFF2-40B4-BE49-F238E27FC236}">
                <a16:creationId xmlns:a16="http://schemas.microsoft.com/office/drawing/2014/main" id="{AE960D60-0145-4B6D-ACE2-954B6EC81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3810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FA3B6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8FA3B6"/>
                </a:solidFill>
                <a:latin typeface="Sora"/>
                <a:ea typeface="Sora"/>
                <a:cs typeface="Sora"/>
              </a:rPr>
              <a:t>ZIRONE  ·  IGNITING PROGRESS</a:t>
            </a:r>
          </a:p>
        </p:txBody>
      </p:sp>
      <p:sp>
        <p:nvSpPr>
          <p:cNvPr id="19" name="footer-page-2">
            <a:extLst xmlns:a="http://schemas.openxmlformats.org/drawingml/2006/main">
              <a:ext uri="{FF2B5EF4-FFF2-40B4-BE49-F238E27FC236}">
                <a16:creationId xmlns:a16="http://schemas.microsoft.com/office/drawing/2014/main" id="{C5AB8044-279A-414A-A3E7-C9C08142E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FA3B6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8FA3B6"/>
                </a:solidFill>
                <a:latin typeface="Sora"/>
                <a:ea typeface="Sora"/>
                <a:cs typeface="Sora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75265308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A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4afba8f57946f1"/>
          <a:stretch xmlns:a="http://schemas.openxmlformats.org/drawingml/2006/main"/>
        </p:blipFill>
        <p:spPr>
          <a:xfrm xmlns:a="http://schemas.openxmlformats.org/drawingml/2006/main">
            <a:off x="685800" y="365760"/>
            <a:ext cx="1524000" cy="335280"/>
          </a:xfrm>
          <a:prstGeom xmlns:a="http://schemas.openxmlformats.org/drawingml/2006/main" prst="rect">
            <a:avLst/>
          </a:prstGeom>
        </p:spPr>
      </p:pic>
      <p:sp>
        <p:nvSpPr>
          <p:cNvPr id="2" name="logo-rule">
            <a:extLst xmlns:a="http://schemas.openxmlformats.org/drawingml/2006/main">
              <a:ext uri="{FF2B5EF4-FFF2-40B4-BE49-F238E27FC236}">
                <a16:creationId xmlns:a16="http://schemas.microsoft.com/office/drawing/2014/main" id="{ABD65F8A-0324-4C51-A384-1C9F1B021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524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C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eyebrow-The Zirone difference">
            <a:extLst xmlns:a="http://schemas.openxmlformats.org/drawingml/2006/main">
              <a:ext uri="{FF2B5EF4-FFF2-40B4-BE49-F238E27FC236}">
                <a16:creationId xmlns:a16="http://schemas.microsoft.com/office/drawing/2014/main" id="{7783E132-C65E-44D1-874A-A49DAF06E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75" b="1">
                <a:solidFill>
                  <a:srgbClr val="2E6BFF"/>
                </a:solidFill>
                <a:latin typeface="Sora"/>
                <a:ea typeface="Sora"/>
                <a:cs typeface="Sora"/>
              </a:rPr>
              <a:t>THE ZIRONE DIFFERENCE</a:t>
            </a:r>
          </a:p>
        </p:txBody>
      </p:sp>
      <p:sp>
        <p:nvSpPr>
          <p:cNvPr id="4" name="requirement-title">
            <a:extLst xmlns:a="http://schemas.openxmlformats.org/drawingml/2006/main">
              <a:ext uri="{FF2B5EF4-FFF2-40B4-BE49-F238E27FC236}">
                <a16:creationId xmlns:a16="http://schemas.microsoft.com/office/drawing/2014/main" id="{689BC1BC-2EE0-4AE1-96EA-29697BC2E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4950"/>
            <a:ext cx="4857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799"/>
          </a:bodyPr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3525" b="1">
                <a:solidFill>
                  <a:srgbClr val="061A2D"/>
                </a:solidFill>
                <a:latin typeface="Sora"/>
                <a:ea typeface="Sora"/>
                <a:cs typeface="Sora"/>
              </a:rPr>
              <a:t>Start with the real requirement—not the service catalog.</a:t>
            </a:r>
          </a:p>
        </p:txBody>
      </p:sp>
      <p:sp>
        <p:nvSpPr>
          <p:cNvPr id="5" name="requirement-copy">
            <a:extLst xmlns:a="http://schemas.openxmlformats.org/drawingml/2006/main">
              <a:ext uri="{FF2B5EF4-FFF2-40B4-BE49-F238E27FC236}">
                <a16:creationId xmlns:a16="http://schemas.microsoft.com/office/drawing/2014/main" id="{C1BFC169-B331-4594-92E7-27B702802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4762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5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The outcome, environment, evidence, disqualifiers, deadline, and decision process determine the right person and the right delivery model.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409EFF-69C9-462C-BB41-524AD2C5F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1965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E6BF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01FF60-C5D3-454B-8D16-220DCD918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57775"/>
            <a:ext cx="4762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275" b="1">
                <a:solidFill>
                  <a:srgbClr val="061A2D"/>
                </a:solidFill>
                <a:latin typeface="Sora"/>
                <a:ea typeface="Sora"/>
                <a:cs typeface="Sora"/>
              </a:rPr>
              <a:t>Clear requirement  →  better search  →  safer delivery</a:t>
            </a:r>
          </a:p>
        </p:txBody>
      </p:sp>
      <p:sp>
        <p:nvSpPr>
          <p:cNvPr id="8" name="requirement-visual-panel">
            <a:extLst xmlns:a="http://schemas.openxmlformats.org/drawingml/2006/main">
              <a:ext uri="{FF2B5EF4-FFF2-40B4-BE49-F238E27FC236}">
                <a16:creationId xmlns:a16="http://schemas.microsoft.com/office/drawing/2014/main" id="{55FE8100-8C41-42B0-8CC2-8CC04E0AD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6096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e9f06b1bcd47d1"/>
          <a:stretch xmlns:a="http://schemas.openxmlformats.org/drawingml/2006/main"/>
        </p:blipFill>
        <p:spPr>
          <a:xfrm xmlns:a="http://schemas.openxmlformats.org/drawingml/2006/main">
            <a:off x="7620000" y="1285875"/>
            <a:ext cx="3143250" cy="31432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F2D271-C3F5-4C3F-8E41-BDA6F3430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810125"/>
            <a:ext cx="4381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8506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85B222-E3C2-4F07-9337-0FF74A9A5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5095875"/>
            <a:ext cx="4381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44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5FAFF"/>
                </a:solidFill>
                <a:latin typeface="Sora"/>
                <a:ea typeface="Sora"/>
                <a:cs typeface="Sora"/>
              </a:defRPr>
            </a:pPr>
            <a:r>
              <a:rPr sz="2250" b="1">
                <a:solidFill>
                  <a:srgbClr val="F5FAFF"/>
                </a:solidFill>
                <a:latin typeface="Sora"/>
                <a:ea typeface="Sora"/>
                <a:cs typeface="Sora"/>
              </a:rPr>
              <a:t>The requirement is the first deliverable.</a:t>
            </a:r>
          </a:p>
        </p:txBody>
      </p:sp>
      <p:sp>
        <p:nvSpPr>
          <p:cNvPr id="12" name="footer-label-3">
            <a:extLst xmlns:a="http://schemas.openxmlformats.org/drawingml/2006/main">
              <a:ext uri="{FF2B5EF4-FFF2-40B4-BE49-F238E27FC236}">
                <a16:creationId xmlns:a16="http://schemas.microsoft.com/office/drawing/2014/main" id="{527F2427-27D4-49F4-A701-2DA6A8AB9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3810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FA3B6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8FA3B6"/>
                </a:solidFill>
                <a:latin typeface="Sora"/>
                <a:ea typeface="Sora"/>
                <a:cs typeface="Sora"/>
              </a:rPr>
              <a:t>ZIRONE  ·  IGNITING PROGRESS</a:t>
            </a:r>
          </a:p>
        </p:txBody>
      </p:sp>
      <p:sp>
        <p:nvSpPr>
          <p:cNvPr id="13" name="footer-page-3">
            <a:extLst xmlns:a="http://schemas.openxmlformats.org/drawingml/2006/main">
              <a:ext uri="{FF2B5EF4-FFF2-40B4-BE49-F238E27FC236}">
                <a16:creationId xmlns:a16="http://schemas.microsoft.com/office/drawing/2014/main" id="{BE5AE147-A4A3-4203-A14F-3AD8A2950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FA3B6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8FA3B6"/>
                </a:solidFill>
                <a:latin typeface="Sora"/>
                <a:ea typeface="Sora"/>
                <a:cs typeface="Sora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18841042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b45d1317d840c1"/>
          <a:stretch xmlns:a="http://schemas.openxmlformats.org/drawingml/2006/main"/>
        </p:blipFill>
        <p:spPr>
          <a:xfrm xmlns:a="http://schemas.openxmlformats.org/drawingml/2006/main">
            <a:off x="685800" y="365760"/>
            <a:ext cx="1524000" cy="335280"/>
          </a:xfrm>
          <a:prstGeom xmlns:a="http://schemas.openxmlformats.org/drawingml/2006/main" prst="rect">
            <a:avLst/>
          </a:prstGeom>
        </p:spPr>
      </p:pic>
      <p:sp>
        <p:nvSpPr>
          <p:cNvPr id="2" name="logo-rule">
            <a:extLst xmlns:a="http://schemas.openxmlformats.org/drawingml/2006/main">
              <a:ext uri="{FF2B5EF4-FFF2-40B4-BE49-F238E27FC236}">
                <a16:creationId xmlns:a16="http://schemas.microsoft.com/office/drawing/2014/main" id="{A656C631-FF1A-4D91-9385-61D722797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524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C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eyebrow-Zirone Talent">
            <a:extLst xmlns:a="http://schemas.openxmlformats.org/drawingml/2006/main">
              <a:ext uri="{FF2B5EF4-FFF2-40B4-BE49-F238E27FC236}">
                <a16:creationId xmlns:a16="http://schemas.microsoft.com/office/drawing/2014/main" id="{3481ACA0-E439-455C-9CDF-59DBAD652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75" b="1">
                <a:solidFill>
                  <a:srgbClr val="2E6BFF"/>
                </a:solidFill>
                <a:latin typeface="Sora"/>
                <a:ea typeface="Sora"/>
                <a:cs typeface="Sora"/>
              </a:rPr>
              <a:t>ZIRONE TALENT</a:t>
            </a:r>
          </a:p>
        </p:txBody>
      </p:sp>
      <p:sp>
        <p:nvSpPr>
          <p:cNvPr id="4" name="talent-title">
            <a:extLst xmlns:a="http://schemas.openxmlformats.org/drawingml/2006/main">
              <a:ext uri="{FF2B5EF4-FFF2-40B4-BE49-F238E27FC236}">
                <a16:creationId xmlns:a16="http://schemas.microsoft.com/office/drawing/2014/main" id="{613E9890-D456-4480-8D1E-D5195ED2B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4950"/>
            <a:ext cx="49530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177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345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People who fit the work—not only the keywords.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A2DCCA5-F426-4A1D-94EF-933467EE8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7655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1425" b="1">
                <a:solidFill>
                  <a:srgbClr val="2E6BFF"/>
                </a:solidFill>
                <a:latin typeface="Sora"/>
                <a:ea typeface="Sora"/>
                <a:cs typeface="Sora"/>
              </a:rPr>
              <a:t>Contract · Contract-to-hire · Direct hire · Project teams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DC8FF2-1A3E-48DC-B478-D06DB4DD2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81425"/>
            <a:ext cx="4619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77F572-9337-4072-B732-C60B86F7C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57625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1">
                <a:solidFill>
                  <a:srgbClr val="41566D"/>
                </a:solidFill>
                <a:latin typeface="Sora"/>
                <a:ea typeface="Sora"/>
                <a:cs typeface="Sora"/>
              </a:rPr>
              <a:t>Technology &amp; AI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72ACEB-14C3-4F79-A162-019C6C499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3857625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7184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2CBE8"/>
                </a:solidFill>
                <a:latin typeface="Sora"/>
                <a:ea typeface="Sora"/>
                <a:cs typeface="Sora"/>
              </a:defRPr>
            </a:pPr>
            <a:r>
              <a:rPr sz="1200" b="1">
                <a:solidFill>
                  <a:srgbClr val="12CBE8"/>
                </a:solidFill>
                <a:latin typeface="Sora"/>
                <a:ea typeface="Sora"/>
                <a:cs typeface="Sora"/>
              </a:rPr>
              <a:t>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DB7674-5730-4E8F-A277-DBD96924C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43375"/>
            <a:ext cx="4619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648D67-6E1C-4EBB-B045-356E8A643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19575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1">
                <a:solidFill>
                  <a:srgbClr val="41566D"/>
                </a:solidFill>
                <a:latin typeface="Sora"/>
                <a:ea typeface="Sora"/>
                <a:cs typeface="Sora"/>
              </a:rPr>
              <a:t>Enterprise applications &amp; ERP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CCA8E6-083D-4727-AA82-9CA7C6B4C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4219575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7184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2CBE8"/>
                </a:solidFill>
                <a:latin typeface="Sora"/>
                <a:ea typeface="Sora"/>
                <a:cs typeface="Sora"/>
              </a:defRPr>
            </a:pPr>
            <a:r>
              <a:rPr sz="1200" b="1">
                <a:solidFill>
                  <a:srgbClr val="12CBE8"/>
                </a:solidFill>
                <a:latin typeface="Sora"/>
                <a:ea typeface="Sora"/>
                <a:cs typeface="Sora"/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DFAAD52-B186-4543-BED7-9CC235DD1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05325"/>
            <a:ext cx="4619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28C126-691C-4B07-B821-8240C3CCB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81525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Engineering &amp; technical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C782B4-513A-4FB1-8F2B-EEEE92441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4581525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7184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2CBE8"/>
                </a:solidFill>
                <a:latin typeface="Sora"/>
                <a:ea typeface="Sora"/>
                <a:cs typeface="Sora"/>
              </a:defRPr>
            </a:pPr>
            <a:r>
              <a:rPr sz="1200" b="1">
                <a:solidFill>
                  <a:srgbClr val="12CBE8"/>
                </a:solidFill>
                <a:latin typeface="Sora"/>
                <a:ea typeface="Sora"/>
                <a:cs typeface="Sora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6492B23-C7B9-4DF2-8BDD-05D5FB8C5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67275"/>
            <a:ext cx="4619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97E5458-B933-44E2-8838-7EF4C06D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43475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Healthcare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2EA13F5-9BB5-4C94-90D3-6AA6DF515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4943475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7184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2CBE8"/>
                </a:solidFill>
                <a:latin typeface="Sora"/>
                <a:ea typeface="Sora"/>
                <a:cs typeface="Sora"/>
              </a:defRPr>
            </a:pPr>
            <a:r>
              <a:rPr sz="1200" b="1">
                <a:solidFill>
                  <a:srgbClr val="12CBE8"/>
                </a:solidFill>
                <a:latin typeface="Sora"/>
                <a:ea typeface="Sora"/>
                <a:cs typeface="Sora"/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B39A1D-B7D0-48C5-B173-03B1B93C3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29225"/>
            <a:ext cx="4619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6FFF2A0-C6DE-42B4-A502-717518F9E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05425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Legal &amp; professional services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6788C1-BA0F-4FFC-9DF6-1B5C010B0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5305425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7184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2CBE8"/>
                </a:solidFill>
                <a:latin typeface="Sora"/>
                <a:ea typeface="Sora"/>
                <a:cs typeface="Sora"/>
              </a:defRPr>
            </a:pPr>
            <a:r>
              <a:rPr sz="1200" b="1">
                <a:solidFill>
                  <a:srgbClr val="12CBE8"/>
                </a:solidFill>
                <a:latin typeface="Sora"/>
                <a:ea typeface="Sora"/>
                <a:cs typeface="Sora"/>
              </a:rPr>
              <a:t>→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13A6446-1E8A-4BA7-87F7-25D2ECF7D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91175"/>
            <a:ext cx="4619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1ED9F8B-872C-419B-9DB1-2FBD241EE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7375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Leadership &amp; delivery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FFF2B76-6320-4D52-B1AF-56948C1C4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5667375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7184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2CBE8"/>
                </a:solidFill>
                <a:latin typeface="Sora"/>
                <a:ea typeface="Sora"/>
                <a:cs typeface="Sora"/>
              </a:defRPr>
            </a:pPr>
            <a:r>
              <a:rPr sz="1200" b="1">
                <a:solidFill>
                  <a:srgbClr val="12CBE8"/>
                </a:solidFill>
                <a:latin typeface="Sora"/>
                <a:ea typeface="Sora"/>
                <a:cs typeface="Sora"/>
              </a:rPr>
              <a:t>→</a:t>
            </a:r>
          </a:p>
        </p:txBody>
      </p:sp>
      <p:sp>
        <p:nvSpPr>
          <p:cNvPr id="24" name="talent-visual-panel">
            <a:extLst xmlns:a="http://schemas.openxmlformats.org/drawingml/2006/main">
              <a:ext uri="{FF2B5EF4-FFF2-40B4-BE49-F238E27FC236}">
                <a16:creationId xmlns:a16="http://schemas.microsoft.com/office/drawing/2014/main" id="{BFFEAC42-362E-48B1-AA92-C9B19E7A6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6096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c1c77574624e2b"/>
          <a:stretch xmlns:a="http://schemas.openxmlformats.org/drawingml/2006/main"/>
        </p:blipFill>
        <p:spPr>
          <a:xfrm xmlns:a="http://schemas.openxmlformats.org/drawingml/2006/main">
            <a:off x="7810500" y="1381125"/>
            <a:ext cx="2667000" cy="2667000"/>
          </a:xfrm>
          <a:prstGeom xmlns:a="http://schemas.openxmlformats.org/drawingml/2006/main" prst="rect">
            <a:avLst/>
          </a:prstGeom>
        </p:spPr>
      </p:pic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AD9B972-A18C-4CE0-833F-E02E5EEAB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762500"/>
            <a:ext cx="4286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85068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8B132A8-D522-4781-86A4-5546E2329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5048250"/>
            <a:ext cx="428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667"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F5FAFF"/>
                </a:solidFill>
                <a:latin typeface="Sora"/>
                <a:ea typeface="Sora"/>
                <a:cs typeface="Sora"/>
              </a:defRPr>
            </a:pPr>
            <a:r>
              <a:rPr sz="3000" b="1">
                <a:solidFill>
                  <a:srgbClr val="F5FAFF"/>
                </a:solidFill>
                <a:latin typeface="Sora"/>
                <a:ea typeface="Sora"/>
                <a:cs typeface="Sora"/>
              </a:rPr>
              <a:t>Build the team.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9277634-02DD-4204-B552-05545D962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5667375"/>
            <a:ext cx="4286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A8BDD1"/>
                </a:solidFill>
                <a:latin typeface="Sora"/>
                <a:ea typeface="Sora"/>
                <a:cs typeface="Sora"/>
              </a:defRPr>
            </a:pPr>
            <a:r>
              <a:rPr sz="1275" b="0">
                <a:solidFill>
                  <a:srgbClr val="A8BDD1"/>
                </a:solidFill>
                <a:latin typeface="Sora"/>
                <a:ea typeface="Sora"/>
                <a:cs typeface="Sora"/>
              </a:rPr>
              <a:t>Fit the person to the work—not only the keywords.</a:t>
            </a:r>
          </a:p>
        </p:txBody>
      </p:sp>
      <p:sp>
        <p:nvSpPr>
          <p:cNvPr id="29" name="footer-label-4">
            <a:extLst xmlns:a="http://schemas.openxmlformats.org/drawingml/2006/main">
              <a:ext uri="{FF2B5EF4-FFF2-40B4-BE49-F238E27FC236}">
                <a16:creationId xmlns:a16="http://schemas.microsoft.com/office/drawing/2014/main" id="{43E9097B-0019-4081-A787-0E53F85A0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3810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FA3B6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8FA3B6"/>
                </a:solidFill>
                <a:latin typeface="Sora"/>
                <a:ea typeface="Sora"/>
                <a:cs typeface="Sora"/>
              </a:rPr>
              <a:t>ZIRONE  ·  IGNITING PROGRESS</a:t>
            </a:r>
          </a:p>
        </p:txBody>
      </p:sp>
      <p:sp>
        <p:nvSpPr>
          <p:cNvPr id="30" name="footer-page-4">
            <a:extLst xmlns:a="http://schemas.openxmlformats.org/drawingml/2006/main">
              <a:ext uri="{FF2B5EF4-FFF2-40B4-BE49-F238E27FC236}">
                <a16:creationId xmlns:a16="http://schemas.microsoft.com/office/drawing/2014/main" id="{59517F1F-FBFA-4F6F-81E8-190E0E49D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FA3B6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8FA3B6"/>
                </a:solidFill>
                <a:latin typeface="Sora"/>
                <a:ea typeface="Sora"/>
                <a:cs typeface="Sora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76765351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technology-visual-panel">
            <a:extLst xmlns:a="http://schemas.openxmlformats.org/drawingml/2006/main">
              <a:ext uri="{FF2B5EF4-FFF2-40B4-BE49-F238E27FC236}">
                <a16:creationId xmlns:a16="http://schemas.microsoft.com/office/drawing/2014/main" id="{FF8F463B-CE53-4842-8CDB-86B602725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096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A2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737e2c33c14ffd"/>
          <a:stretch xmlns:a="http://schemas.openxmlformats.org/drawingml/2006/main"/>
        </p:blipFill>
        <p:spPr>
          <a:xfrm xmlns:a="http://schemas.openxmlformats.org/drawingml/2006/main">
            <a:off x="685800" y="365760"/>
            <a:ext cx="1524000" cy="335280"/>
          </a:xfrm>
          <a:prstGeom xmlns:a="http://schemas.openxmlformats.org/drawingml/2006/main" prst="rect">
            <a:avLst/>
          </a:prstGeom>
        </p:spPr>
      </p:pic>
      <p:sp>
        <p:nvSpPr>
          <p:cNvPr id="3" name="technology-logo-rule">
            <a:extLst xmlns:a="http://schemas.openxmlformats.org/drawingml/2006/main">
              <a:ext uri="{FF2B5EF4-FFF2-40B4-BE49-F238E27FC236}">
                <a16:creationId xmlns:a16="http://schemas.microsoft.com/office/drawing/2014/main" id="{1CEB3C87-6E1C-4024-9949-316FF3D78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524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CBE8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1750b5f8ac4581"/>
          <a:stretch xmlns:a="http://schemas.openxmlformats.org/drawingml/2006/main"/>
        </p:blipFill>
        <p:spPr>
          <a:xfrm xmlns:a="http://schemas.openxmlformats.org/drawingml/2006/main">
            <a:off x="1714500" y="1381125"/>
            <a:ext cx="2667000" cy="26670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9BDB5D1-D628-494E-AB19-E214FDD0C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762500"/>
            <a:ext cx="4286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8506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EB24C0-45E4-430A-AFBE-DD2D4ABDF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5048250"/>
            <a:ext cx="4286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984"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F5FAFF"/>
                </a:solidFill>
                <a:latin typeface="Sora"/>
                <a:ea typeface="Sora"/>
                <a:cs typeface="Sora"/>
              </a:defRPr>
            </a:pPr>
            <a:r>
              <a:rPr sz="3000" b="1">
                <a:solidFill>
                  <a:srgbClr val="F5FAFF"/>
                </a:solidFill>
                <a:latin typeface="Sora"/>
                <a:ea typeface="Sora"/>
                <a:cs typeface="Sora"/>
              </a:rPr>
              <a:t>Modernize the enterprise.</a:t>
            </a:r>
          </a:p>
        </p:txBody>
      </p:sp>
      <p:sp>
        <p:nvSpPr>
          <p:cNvPr id="7" name="eyebrow-Enterprise technology">
            <a:extLst xmlns:a="http://schemas.openxmlformats.org/drawingml/2006/main">
              <a:ext uri="{FF2B5EF4-FFF2-40B4-BE49-F238E27FC236}">
                <a16:creationId xmlns:a16="http://schemas.microsoft.com/office/drawing/2014/main" id="{CA2D2CD6-6A33-49CE-992C-F2F372CEC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112395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75" b="1">
                <a:solidFill>
                  <a:srgbClr val="2E6BFF"/>
                </a:solidFill>
                <a:latin typeface="Sora"/>
                <a:ea typeface="Sora"/>
                <a:cs typeface="Sora"/>
              </a:rPr>
              <a:t>ENTERPRISE TECHNOLOGY</a:t>
            </a:r>
          </a:p>
        </p:txBody>
      </p:sp>
      <p:sp>
        <p:nvSpPr>
          <p:cNvPr id="8" name="technology-title">
            <a:extLst xmlns:a="http://schemas.openxmlformats.org/drawingml/2006/main">
              <a:ext uri="{FF2B5EF4-FFF2-40B4-BE49-F238E27FC236}">
                <a16:creationId xmlns:a16="http://schemas.microsoft.com/office/drawing/2014/main" id="{C6D85E7C-1813-4769-90C0-7C692F4E2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1504950"/>
            <a:ext cx="4762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510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330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Reduce friction. Strengthen the foundation.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E15939-2714-43D5-9C93-80247E711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2933700"/>
            <a:ext cx="4476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202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5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Focused consulting and embedded expertise across the systems organizations rely on every day.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54FAAA-5766-4AE9-A882-75C561702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08622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2E6BFF"/>
                </a:solidFill>
                <a:latin typeface="Sora"/>
                <a:ea typeface="Sora"/>
                <a:cs typeface="Sora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AC5C6CE-9542-43E5-A106-115AE84AF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4029075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50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Enterprise applications &amp; ERP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F2D5E1-FAC1-48B4-8237-1DA147A7D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40055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02B5AC2-52BA-484A-82C5-68E97321C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71487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2E6BFF"/>
                </a:solidFill>
                <a:latin typeface="Sora"/>
                <a:ea typeface="Sora"/>
                <a:cs typeface="Sora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F0B633-A445-4BB4-BBC3-14C813B8E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4657725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50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Data, integration &amp; analytics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73699E-B361-4F39-8BD0-769BE05D4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50292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3CF9B94-7647-4FBA-BB86-B79DBFB19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5343525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2E6BFF"/>
                </a:solidFill>
                <a:latin typeface="Sora"/>
                <a:ea typeface="Sora"/>
                <a:cs typeface="Sora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8F3A93C-9877-429C-8D4E-D341BBFA4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5286375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50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Cloud, security &amp; modern engineering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56A3725-AE5C-4C1A-A4FD-0BC8BE49C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565785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19" name="footer-label-5">
            <a:extLst xmlns:a="http://schemas.openxmlformats.org/drawingml/2006/main">
              <a:ext uri="{FF2B5EF4-FFF2-40B4-BE49-F238E27FC236}">
                <a16:creationId xmlns:a16="http://schemas.microsoft.com/office/drawing/2014/main" id="{2233EDFD-EE01-41D7-8515-0132C70D1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3810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FA3B6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8FA3B6"/>
                </a:solidFill>
                <a:latin typeface="Sora"/>
                <a:ea typeface="Sora"/>
                <a:cs typeface="Sora"/>
              </a:rPr>
              <a:t>ZIRONE  ·  IGNITING PROGRESS</a:t>
            </a:r>
          </a:p>
        </p:txBody>
      </p:sp>
      <p:sp>
        <p:nvSpPr>
          <p:cNvPr id="20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BC422BCD-10DA-43AD-B42B-3FA8F5DC3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FA3B6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8FA3B6"/>
                </a:solidFill>
                <a:latin typeface="Sora"/>
                <a:ea typeface="Sora"/>
                <a:cs typeface="Sora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278369734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883f9ee6a2487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ai-overlay">
            <a:extLst xmlns:a="http://schemas.openxmlformats.org/drawingml/2006/main">
              <a:ext uri="{FF2B5EF4-FFF2-40B4-BE49-F238E27FC236}">
                <a16:creationId xmlns:a16="http://schemas.microsoft.com/office/drawing/2014/main" id="{33D43461-E832-40C9-8200-DE557E122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11E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i-takeaway-band">
            <a:extLst xmlns:a="http://schemas.openxmlformats.org/drawingml/2006/main">
              <a:ext uri="{FF2B5EF4-FFF2-40B4-BE49-F238E27FC236}">
                <a16:creationId xmlns:a16="http://schemas.microsoft.com/office/drawing/2014/main" id="{07BFC644-2260-4836-86E6-1AA0CA812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914900"/>
            <a:ext cx="121920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11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ai-takeaway">
            <a:extLst xmlns:a="http://schemas.openxmlformats.org/drawingml/2006/main">
              <a:ext uri="{FF2B5EF4-FFF2-40B4-BE49-F238E27FC236}">
                <a16:creationId xmlns:a16="http://schemas.microsoft.com/office/drawing/2014/main" id="{CEDE632E-2C3B-4DF4-8C09-2F7FC72BD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143500"/>
            <a:ext cx="895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FAFF"/>
                </a:solidFill>
                <a:latin typeface="Sora"/>
                <a:ea typeface="Sora"/>
                <a:cs typeface="Sora"/>
              </a:defRPr>
            </a:pPr>
            <a:r>
              <a:rPr sz="2100" b="1">
                <a:solidFill>
                  <a:srgbClr val="F5FAFF"/>
                </a:solidFill>
                <a:latin typeface="Sora"/>
                <a:ea typeface="Sora"/>
                <a:cs typeface="Sora"/>
              </a:rPr>
              <a:t>A useful first workflow is more valuable than a theatrical AI roadmap.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6F973D-DB7F-4F92-BC53-58AD38BE8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781675"/>
            <a:ext cx="1038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8BDD1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A8BDD1"/>
                </a:solidFill>
                <a:latin typeface="Sora"/>
                <a:ea typeface="Sora"/>
                <a:cs typeface="Sora"/>
              </a:rPr>
              <a:t>Opportunity &amp; readiness  ·  Enterprise AI architecture  ·  Forward-deployed engineering  ·  Evaluation &amp; guardrails</a:t>
            </a:r>
          </a:p>
        </p:txBody>
      </p:sp>
      <p:sp>
        <p:nvSpPr>
          <p:cNvPr id="6" name="footer-label-6">
            <a:extLst xmlns:a="http://schemas.openxmlformats.org/drawingml/2006/main">
              <a:ext uri="{FF2B5EF4-FFF2-40B4-BE49-F238E27FC236}">
                <a16:creationId xmlns:a16="http://schemas.microsoft.com/office/drawing/2014/main" id="{53F575B4-89A4-4DFF-BA04-09E9BC592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3810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F879D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6F879D"/>
                </a:solidFill>
                <a:latin typeface="Sora"/>
                <a:ea typeface="Sora"/>
                <a:cs typeface="Sora"/>
              </a:rPr>
              <a:t>ZIRONE  ·  IGNITING PROGRESS</a:t>
            </a:r>
          </a:p>
        </p:txBody>
      </p:sp>
      <p:sp>
        <p:nvSpPr>
          <p:cNvPr id="7" name="footer-page-6">
            <a:extLst xmlns:a="http://schemas.openxmlformats.org/drawingml/2006/main">
              <a:ext uri="{FF2B5EF4-FFF2-40B4-BE49-F238E27FC236}">
                <a16:creationId xmlns:a16="http://schemas.microsoft.com/office/drawing/2014/main" id="{0F8E986F-3BB3-433B-B3B6-CF9A8078B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F879D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6F879D"/>
                </a:solidFill>
                <a:latin typeface="Sora"/>
                <a:ea typeface="Sora"/>
                <a:cs typeface="Sora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4910267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3111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88642d8d64403a"/>
          <a:stretch xmlns:a="http://schemas.openxmlformats.org/drawingml/2006/main"/>
        </p:blipFill>
        <p:spPr>
          <a:xfrm xmlns:a="http://schemas.openxmlformats.org/drawingml/2006/main">
            <a:off x="685800" y="365760"/>
            <a:ext cx="1524000" cy="335280"/>
          </a:xfrm>
          <a:prstGeom xmlns:a="http://schemas.openxmlformats.org/drawingml/2006/main" prst="rect">
            <a:avLst/>
          </a:prstGeom>
        </p:spPr>
      </p:pic>
      <p:sp>
        <p:nvSpPr>
          <p:cNvPr id="2" name="eyebrow-Core expertise">
            <a:extLst xmlns:a="http://schemas.openxmlformats.org/drawingml/2006/main">
              <a:ext uri="{FF2B5EF4-FFF2-40B4-BE49-F238E27FC236}">
                <a16:creationId xmlns:a16="http://schemas.microsoft.com/office/drawing/2014/main" id="{ABC79999-A594-4106-A00F-B018EFC80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CBE8"/>
                </a:solidFill>
                <a:latin typeface="Sora"/>
                <a:ea typeface="Sora"/>
                <a:cs typeface="Sora"/>
              </a:defRPr>
            </a:pPr>
            <a:r>
              <a:rPr sz="975" b="1">
                <a:solidFill>
                  <a:srgbClr val="12CBE8"/>
                </a:solidFill>
                <a:latin typeface="Sora"/>
                <a:ea typeface="Sora"/>
                <a:cs typeface="Sora"/>
              </a:rPr>
              <a:t>CORE EXPERTISE</a:t>
            </a:r>
          </a:p>
        </p:txBody>
      </p:sp>
      <p:sp>
        <p:nvSpPr>
          <p:cNvPr id="3" name="expertise-title">
            <a:extLst xmlns:a="http://schemas.openxmlformats.org/drawingml/2006/main">
              <a:ext uri="{FF2B5EF4-FFF2-40B4-BE49-F238E27FC236}">
                <a16:creationId xmlns:a16="http://schemas.microsoft.com/office/drawing/2014/main" id="{2C25670A-EE0F-4D96-B79B-2E02B1DCD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95425"/>
            <a:ext cx="8858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915"/>
          </a:bodyPr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F5FAFF"/>
                </a:solidFill>
                <a:latin typeface="Sora"/>
                <a:ea typeface="Sora"/>
                <a:cs typeface="Sora"/>
              </a:defRPr>
            </a:pPr>
            <a:r>
              <a:rPr sz="3525" b="1">
                <a:solidFill>
                  <a:srgbClr val="F5FAFF"/>
                </a:solidFill>
                <a:latin typeface="Sora"/>
                <a:ea typeface="Sora"/>
                <a:cs typeface="Sora"/>
              </a:rPr>
              <a:t>Broad enough for the enterprise. Focused enough to deliver.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F46D52-3D90-4E49-8806-763B2CAC8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85068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1C330D-841D-457F-A70D-B03D65447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2CBE8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12CBE8"/>
                </a:solidFill>
                <a:latin typeface="Sora"/>
                <a:ea typeface="Sora"/>
                <a:cs typeface="Sora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EA8B1F-B1F2-4944-9FD7-075CF160B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990850"/>
            <a:ext cx="4191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FAFF"/>
                </a:solidFill>
                <a:latin typeface="Sora"/>
                <a:ea typeface="Sora"/>
                <a:cs typeface="Sora"/>
              </a:defRPr>
            </a:pPr>
            <a:r>
              <a:rPr sz="1650" b="1">
                <a:solidFill>
                  <a:srgbClr val="F5FAFF"/>
                </a:solidFill>
                <a:latin typeface="Sora"/>
                <a:ea typeface="Sora"/>
                <a:cs typeface="Sora"/>
              </a:rPr>
              <a:t>Enterprise Applications &amp; ERP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7871DD-ED90-4A84-8E27-46B9F557C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990850"/>
            <a:ext cx="5143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792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8BDD1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A8BDD1"/>
                </a:solidFill>
                <a:latin typeface="Sora"/>
                <a:ea typeface="Sora"/>
                <a:cs typeface="Sora"/>
              </a:rPr>
              <a:t>Platforms, higher education, integration, upgrades, testing, change, and support.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991995-625B-4518-8F0F-C7CA64E97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528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8506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C25AFB-367E-4C20-B876-AE0EE78D9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719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2CBE8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12CBE8"/>
                </a:solidFill>
                <a:latin typeface="Sora"/>
                <a:ea typeface="Sora"/>
                <a:cs typeface="Sora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2A56E36-8141-4F34-95B9-C9B306148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733800"/>
            <a:ext cx="4191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FAFF"/>
                </a:solidFill>
                <a:latin typeface="Sora"/>
                <a:ea typeface="Sora"/>
                <a:cs typeface="Sora"/>
              </a:defRPr>
            </a:pPr>
            <a:r>
              <a:rPr sz="1650" b="1">
                <a:solidFill>
                  <a:srgbClr val="F5FAFF"/>
                </a:solidFill>
                <a:latin typeface="Sora"/>
                <a:ea typeface="Sora"/>
                <a:cs typeface="Sora"/>
              </a:rPr>
              <a:t>AI &amp; Intelligent Automation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C245FD7-7D6C-42AD-8E4A-1A1BBD864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733800"/>
            <a:ext cx="5143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792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8BDD1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A8BDD1"/>
                </a:solidFill>
                <a:latin typeface="Sora"/>
                <a:ea typeface="Sora"/>
                <a:cs typeface="Sora"/>
              </a:rPr>
              <a:t>Readiness, architecture, copilots, evaluation, workflow automation, and engineering.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0FCF7F-DB09-4886-BC30-7734578C9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9577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8506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D89C75-998F-4D9C-ACD0-5BBAB458F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148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2CBE8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12CBE8"/>
                </a:solidFill>
                <a:latin typeface="Sora"/>
                <a:ea typeface="Sora"/>
                <a:cs typeface="Sora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1C4952-FE3B-483E-B888-33DBC9138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76750"/>
            <a:ext cx="4191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FAFF"/>
                </a:solidFill>
                <a:latin typeface="Sora"/>
                <a:ea typeface="Sora"/>
                <a:cs typeface="Sora"/>
              </a:defRPr>
            </a:pPr>
            <a:r>
              <a:rPr sz="1650" b="1">
                <a:solidFill>
                  <a:srgbClr val="F5FAFF"/>
                </a:solidFill>
                <a:latin typeface="Sora"/>
                <a:ea typeface="Sora"/>
                <a:cs typeface="Sora"/>
              </a:rPr>
              <a:t>Data, Integration &amp; Analytics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6DF032-38B7-4CB0-BE04-F598714A9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476750"/>
            <a:ext cx="5143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578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8BDD1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A8BDD1"/>
                </a:solidFill>
                <a:latin typeface="Sora"/>
                <a:ea typeface="Sora"/>
                <a:cs typeface="Sora"/>
              </a:rPr>
              <a:t>Strategy, pipelines, APIs, data quality, governance, analytics, and reporting.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4EFAC4C-49B8-458B-AC1A-048EEA36D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387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8506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D32BDA7-7F52-4C38-B109-3ECE50E7A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578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2CBE8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12CBE8"/>
                </a:solidFill>
                <a:latin typeface="Sora"/>
                <a:ea typeface="Sora"/>
                <a:cs typeface="Sora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D6DE507-2F4A-4186-B142-5C7E3FE07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219700"/>
            <a:ext cx="4191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FAFF"/>
                </a:solidFill>
                <a:latin typeface="Sora"/>
                <a:ea typeface="Sora"/>
                <a:cs typeface="Sora"/>
              </a:defRPr>
            </a:pPr>
            <a:r>
              <a:rPr sz="1650" b="1">
                <a:solidFill>
                  <a:srgbClr val="F5FAFF"/>
                </a:solidFill>
                <a:latin typeface="Sora"/>
                <a:ea typeface="Sora"/>
                <a:cs typeface="Sora"/>
              </a:rPr>
              <a:t>Cloud, Security &amp; Engineering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D111279-307D-4911-9D06-0E98C57F1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219700"/>
            <a:ext cx="5143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792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8BDD1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A8BDD1"/>
                </a:solidFill>
                <a:latin typeface="Sora"/>
                <a:ea typeface="Sora"/>
                <a:cs typeface="Sora"/>
              </a:rPr>
              <a:t>Cloud, cybersecurity, application modernization, DevOps, quality, and support.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8931901-C20A-4D05-935D-731140548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8167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85068"/>
            </a:solidFill>
            <a:prstDash val="solid"/>
          </a:ln>
        </p:spPr>
      </p:sp>
      <p:sp>
        <p:nvSpPr>
          <p:cNvPr id="21" name="footer-label-7">
            <a:extLst xmlns:a="http://schemas.openxmlformats.org/drawingml/2006/main">
              <a:ext uri="{FF2B5EF4-FFF2-40B4-BE49-F238E27FC236}">
                <a16:creationId xmlns:a16="http://schemas.microsoft.com/office/drawing/2014/main" id="{02A0EC4A-1B36-4A5A-BD70-30242C6FF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3810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F879D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6F879D"/>
                </a:solidFill>
                <a:latin typeface="Sora"/>
                <a:ea typeface="Sora"/>
                <a:cs typeface="Sora"/>
              </a:rPr>
              <a:t>ZIRONE  ·  IGNITING PROGRESS</a:t>
            </a:r>
          </a:p>
        </p:txBody>
      </p:sp>
      <p:sp>
        <p:nvSpPr>
          <p:cNvPr id="22" name="footer-page-7">
            <a:extLst xmlns:a="http://schemas.openxmlformats.org/drawingml/2006/main">
              <a:ext uri="{FF2B5EF4-FFF2-40B4-BE49-F238E27FC236}">
                <a16:creationId xmlns:a16="http://schemas.microsoft.com/office/drawing/2014/main" id="{5650F858-6102-4A4A-91EC-13CE65209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F879D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6F879D"/>
                </a:solidFill>
                <a:latin typeface="Sora"/>
                <a:ea typeface="Sora"/>
                <a:cs typeface="Sora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62672687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18c29b8db3404d"/>
          <a:stretch xmlns:a="http://schemas.openxmlformats.org/drawingml/2006/main"/>
        </p:blipFill>
        <p:spPr>
          <a:xfrm xmlns:a="http://schemas.openxmlformats.org/drawingml/2006/main">
            <a:off x="685800" y="365760"/>
            <a:ext cx="1524000" cy="335280"/>
          </a:xfrm>
          <a:prstGeom xmlns:a="http://schemas.openxmlformats.org/drawingml/2006/main" prst="rect">
            <a:avLst/>
          </a:prstGeom>
        </p:spPr>
      </p:pic>
      <p:sp>
        <p:nvSpPr>
          <p:cNvPr id="2" name="logo-rule">
            <a:extLst xmlns:a="http://schemas.openxmlformats.org/drawingml/2006/main">
              <a:ext uri="{FF2B5EF4-FFF2-40B4-BE49-F238E27FC236}">
                <a16:creationId xmlns:a16="http://schemas.microsoft.com/office/drawing/2014/main" id="{48D232AB-C1A8-4570-8AFB-8E1FC13A7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524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C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eyebrow-Industry context">
            <a:extLst xmlns:a="http://schemas.openxmlformats.org/drawingml/2006/main">
              <a:ext uri="{FF2B5EF4-FFF2-40B4-BE49-F238E27FC236}">
                <a16:creationId xmlns:a16="http://schemas.microsoft.com/office/drawing/2014/main" id="{9C90189B-D747-4B5D-9053-7A4F7D73E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75" b="1">
                <a:solidFill>
                  <a:srgbClr val="2E6BFF"/>
                </a:solidFill>
                <a:latin typeface="Sora"/>
                <a:ea typeface="Sora"/>
                <a:cs typeface="Sora"/>
              </a:rPr>
              <a:t>INDUSTRY CONTEXT</a:t>
            </a:r>
          </a:p>
        </p:txBody>
      </p:sp>
      <p:sp>
        <p:nvSpPr>
          <p:cNvPr id="4" name="industries-title">
            <a:extLst xmlns:a="http://schemas.openxmlformats.org/drawingml/2006/main">
              <a:ext uri="{FF2B5EF4-FFF2-40B4-BE49-F238E27FC236}">
                <a16:creationId xmlns:a16="http://schemas.microsoft.com/office/drawing/2014/main" id="{2A6C9340-DB2C-4EF0-AAED-C831951B8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95425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551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345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How IT and non-IT fit under one roof.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00D74A-BEEC-4E59-B52D-64A065ECE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95525"/>
            <a:ext cx="7620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5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Industries define the operating context. Talent and Technology define how Zirone helps.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386658-415D-4F04-947E-F0B029F8A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2E6BFF"/>
                </a:solidFill>
                <a:latin typeface="Sora"/>
                <a:ea typeface="Sora"/>
                <a:cs typeface="Sora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9963AF-5BBC-4ADF-8190-5AA335241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23850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80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Higher Education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AA24EE-BD9B-4EED-A64D-95E93BD60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609975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Talent + enterprise systems + AI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0CE15F-6347-4C7C-88F7-CF4A718EA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33825"/>
            <a:ext cx="514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77FC45-A0EA-4CB2-A5FB-84E72FFD8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05275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2E6BFF"/>
                </a:solidFill>
                <a:latin typeface="Sora"/>
                <a:ea typeface="Sora"/>
                <a:cs typeface="Sora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57825D-1513-436A-8CFA-0C2D23C67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05765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80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Healthcare &amp; Life Sciences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E063D94-4800-42D2-A40A-EE1AEB9D0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429125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Talent + enterprise systems + AI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689511-59E0-435D-B031-113FDDFBA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52975"/>
            <a:ext cx="514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F1A15C-356A-41C1-8DD2-259C2FB98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24425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2E6BFF"/>
                </a:solidFill>
                <a:latin typeface="Sora"/>
                <a:ea typeface="Sora"/>
                <a:cs typeface="Sora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83A8D90-C3FB-4C22-9F60-9709996AB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87680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80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Manufacturing &amp; Engineering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CF7B45-E5C6-4A62-8C76-228F0FF8C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248275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Talent + enterprise systems + AI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E9E64D-D2F5-425E-8B1A-ED4019D2B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72125"/>
            <a:ext cx="514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0DBD5CA-0573-4F2E-A0B5-4A322BD16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86125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2E6BFF"/>
                </a:solidFill>
                <a:latin typeface="Sora"/>
                <a:ea typeface="Sora"/>
                <a:cs typeface="Sora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7A2239A-BC0E-49CD-BB4E-22D3E5D0E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23850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80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Legal &amp; Professional Services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CB44AD3-5F06-413D-8C42-82E934B52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609975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Professional talent + secure digital workflows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878B78A-2D07-4690-9AC1-6EA04C6AE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933825"/>
            <a:ext cx="514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D3F9777-4059-477E-966A-C3AA6A4DD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05275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2E6BFF"/>
                </a:solidFill>
                <a:latin typeface="Sora"/>
                <a:ea typeface="Sora"/>
                <a:cs typeface="Sora"/>
              </a:rPr>
              <a:t>05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DA4A7C1-ECAE-43C8-BA83-E4A579B22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05765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80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Financial &amp; Business Services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11E7F49-7AB1-42A4-8CAD-A05B7BF36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429125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Professional talent + secure digital workflows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CF8FF65-F93A-4B22-8505-C2E93FFFE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52975"/>
            <a:ext cx="514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AE7BF07-753E-40ED-B24F-73A3060D7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924425"/>
            <a:ext cx="38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00" b="1">
                <a:solidFill>
                  <a:srgbClr val="2E6BFF"/>
                </a:solidFill>
                <a:latin typeface="Sora"/>
                <a:ea typeface="Sora"/>
                <a:cs typeface="Sora"/>
              </a:rPr>
              <a:t>06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8C9B6F8-EE57-44E4-BC82-2141F1DF7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87680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80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Public &amp; Mission-Driven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AF78365-BFCF-4058-86E4-319D74357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248275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2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Professional talent + secure digital workflows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CE30D71-59F1-4B0D-A49A-CBB5EB7FA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572125"/>
            <a:ext cx="514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pic>
        <p:nvPicPr>
          <p:cNvPr id="6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78d4ee672f4420"/>
          <a:stretch xmlns:a="http://schemas.openxmlformats.org/drawingml/2006/main"/>
        </p:blipFill>
        <p:spPr>
          <a:xfrm xmlns:a="http://schemas.openxmlformats.org/drawingml/2006/main">
            <a:off x="9906000" y="990600"/>
            <a:ext cx="1428750" cy="1428750"/>
          </a:xfrm>
          <a:prstGeom xmlns:a="http://schemas.openxmlformats.org/drawingml/2006/main" prst="rect">
            <a:avLst/>
          </a:prstGeom>
        </p:spPr>
      </p:pic>
      <p:sp>
        <p:nvSpPr>
          <p:cNvPr id="31" name="footer-label-8">
            <a:extLst xmlns:a="http://schemas.openxmlformats.org/drawingml/2006/main">
              <a:ext uri="{FF2B5EF4-FFF2-40B4-BE49-F238E27FC236}">
                <a16:creationId xmlns:a16="http://schemas.microsoft.com/office/drawing/2014/main" id="{3E9AFC9E-2A31-46E5-A8F7-FF143509F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3810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FA3B6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8FA3B6"/>
                </a:solidFill>
                <a:latin typeface="Sora"/>
                <a:ea typeface="Sora"/>
                <a:cs typeface="Sora"/>
              </a:rPr>
              <a:t>ZIRONE  ·  IGNITING PROGRESS</a:t>
            </a:r>
          </a:p>
        </p:txBody>
      </p:sp>
      <p:sp>
        <p:nvSpPr>
          <p:cNvPr id="32" name="footer-page-8">
            <a:extLst xmlns:a="http://schemas.openxmlformats.org/drawingml/2006/main">
              <a:ext uri="{FF2B5EF4-FFF2-40B4-BE49-F238E27FC236}">
                <a16:creationId xmlns:a16="http://schemas.microsoft.com/office/drawing/2014/main" id="{9504DD2A-B9B9-4A21-A0D8-601D6C9DC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FA3B6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8FA3B6"/>
                </a:solidFill>
                <a:latin typeface="Sora"/>
                <a:ea typeface="Sora"/>
                <a:cs typeface="Sora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12463044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A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37b331de6f45e9"/>
          <a:stretch xmlns:a="http://schemas.openxmlformats.org/drawingml/2006/main"/>
        </p:blipFill>
        <p:spPr>
          <a:xfrm xmlns:a="http://schemas.openxmlformats.org/drawingml/2006/main">
            <a:off x="685800" y="365760"/>
            <a:ext cx="1524000" cy="335280"/>
          </a:xfrm>
          <a:prstGeom xmlns:a="http://schemas.openxmlformats.org/drawingml/2006/main" prst="rect">
            <a:avLst/>
          </a:prstGeom>
        </p:spPr>
      </p:pic>
      <p:sp>
        <p:nvSpPr>
          <p:cNvPr id="2" name="logo-rule">
            <a:extLst xmlns:a="http://schemas.openxmlformats.org/drawingml/2006/main">
              <a:ext uri="{FF2B5EF4-FFF2-40B4-BE49-F238E27FC236}">
                <a16:creationId xmlns:a16="http://schemas.microsoft.com/office/drawing/2014/main" id="{3C7726D4-DFCF-45B1-8E8B-9861D86E1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524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C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eyebrow-Signature depth">
            <a:extLst xmlns:a="http://schemas.openxmlformats.org/drawingml/2006/main">
              <a:ext uri="{FF2B5EF4-FFF2-40B4-BE49-F238E27FC236}">
                <a16:creationId xmlns:a16="http://schemas.microsoft.com/office/drawing/2014/main" id="{D577E39B-D6BE-40A1-875C-54087C3F0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75" b="1">
                <a:solidFill>
                  <a:srgbClr val="2E6BFF"/>
                </a:solidFill>
                <a:latin typeface="Sora"/>
                <a:ea typeface="Sora"/>
                <a:cs typeface="Sora"/>
              </a:rPr>
              <a:t>SIGNATURE DEPTH</a:t>
            </a:r>
          </a:p>
        </p:txBody>
      </p:sp>
      <p:sp>
        <p:nvSpPr>
          <p:cNvPr id="4" name="experience-number">
            <a:extLst xmlns:a="http://schemas.openxmlformats.org/drawingml/2006/main">
              <a:ext uri="{FF2B5EF4-FFF2-40B4-BE49-F238E27FC236}">
                <a16:creationId xmlns:a16="http://schemas.microsoft.com/office/drawing/2014/main" id="{9811CFDC-EF0D-4C4D-B045-3D8CBA2C9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71625"/>
            <a:ext cx="4095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900" b="1">
                <a:solidFill>
                  <a:srgbClr val="2E6BFF"/>
                </a:solidFill>
                <a:latin typeface="Sora"/>
                <a:ea typeface="Sora"/>
                <a:cs typeface="Sora"/>
              </a:defRPr>
            </a:pPr>
            <a:r>
              <a:rPr sz="9900" b="1">
                <a:solidFill>
                  <a:srgbClr val="2E6BFF"/>
                </a:solidFill>
                <a:latin typeface="Sora"/>
                <a:ea typeface="Sora"/>
                <a:cs typeface="Sora"/>
              </a:rPr>
              <a:t>18+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726416B-9DE5-4AE7-888C-A60872252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4095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333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225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years inside enterprise applications and higher education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49104F-9C18-43D5-A9EA-2977EF2A2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285875"/>
            <a:ext cx="95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F0"/>
            </a:solidFill>
            <a:prstDash val="solid"/>
          </a:ln>
        </p:spPr>
      </p:sp>
      <p:sp>
        <p:nvSpPr>
          <p:cNvPr id="7" name="higher-ed-title">
            <a:extLst xmlns:a="http://schemas.openxmlformats.org/drawingml/2006/main">
              <a:ext uri="{FF2B5EF4-FFF2-40B4-BE49-F238E27FC236}">
                <a16:creationId xmlns:a16="http://schemas.microsoft.com/office/drawing/2014/main" id="{62C03E44-22C9-45E1-AF15-1C1D0F0FD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1524000"/>
            <a:ext cx="5000625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878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2850" b="1">
                <a:solidFill>
                  <a:srgbClr val="061A2D"/>
                </a:solidFill>
                <a:latin typeface="Sora"/>
                <a:ea typeface="Sora"/>
                <a:cs typeface="Sora"/>
              </a:rPr>
              <a:t>Higher education belongs inside Enterprise Applications &amp; ERP—not as a disconnected navigation tab.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AE7E4F-75DC-462E-B82D-EC8EABEC0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143250"/>
            <a:ext cx="4762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41566D"/>
                </a:solidFill>
                <a:latin typeface="Sora"/>
                <a:ea typeface="Sora"/>
                <a:cs typeface="Sora"/>
              </a:defRPr>
            </a:pPr>
            <a:r>
              <a:rPr sz="1500" b="0">
                <a:solidFill>
                  <a:srgbClr val="41566D"/>
                </a:solidFill>
                <a:latin typeface="Sora"/>
                <a:ea typeface="Sora"/>
                <a:cs typeface="Sora"/>
              </a:rPr>
              <a:t>That depth improves requirement quality, search calibration, integration thinking, stakeholder awareness, and delivery context across the portfolio.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4A9C10-2CE8-4D52-9C02-50FF76135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455295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E6B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42B677-DF99-48D2-84AC-D4821F06C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4810125"/>
            <a:ext cx="476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61A2D"/>
                </a:solidFill>
                <a:latin typeface="Sora"/>
                <a:ea typeface="Sora"/>
                <a:cs typeface="Sora"/>
              </a:defRPr>
            </a:pPr>
            <a:r>
              <a:rPr sz="1425" b="1">
                <a:solidFill>
                  <a:srgbClr val="061A2D"/>
                </a:solidFill>
                <a:latin typeface="Sora"/>
                <a:ea typeface="Sora"/>
                <a:cs typeface="Sora"/>
              </a:rPr>
              <a:t>A real specialization should sharpen the entire business—not trap it in a silo.</a:t>
            </a:r>
          </a:p>
        </p:txBody>
      </p:sp>
      <p:sp>
        <p:nvSpPr>
          <p:cNvPr id="11" name="footer-label-9">
            <a:extLst xmlns:a="http://schemas.openxmlformats.org/drawingml/2006/main">
              <a:ext uri="{FF2B5EF4-FFF2-40B4-BE49-F238E27FC236}">
                <a16:creationId xmlns:a16="http://schemas.microsoft.com/office/drawing/2014/main" id="{00542325-0D11-4D45-9B98-4CD721FFF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3810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FA3B6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8FA3B6"/>
                </a:solidFill>
                <a:latin typeface="Sora"/>
                <a:ea typeface="Sora"/>
                <a:cs typeface="Sora"/>
              </a:rPr>
              <a:t>ZIRONE  ·  IGNITING PROGRESS</a:t>
            </a:r>
          </a:p>
        </p:txBody>
      </p:sp>
      <p:sp>
        <p:nvSpPr>
          <p:cNvPr id="12" name="footer-page-9">
            <a:extLst xmlns:a="http://schemas.openxmlformats.org/drawingml/2006/main">
              <a:ext uri="{FF2B5EF4-FFF2-40B4-BE49-F238E27FC236}">
                <a16:creationId xmlns:a16="http://schemas.microsoft.com/office/drawing/2014/main" id="{B006A629-F87F-4095-9B54-7E158D91C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361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259"/>
          </a:bodyPr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FA3B6"/>
                </a:solidFill>
                <a:latin typeface="Sora"/>
                <a:ea typeface="Sora"/>
                <a:cs typeface="Sora"/>
              </a:defRPr>
            </a:pPr>
            <a:r>
              <a:rPr sz="675" b="1">
                <a:solidFill>
                  <a:srgbClr val="8FA3B6"/>
                </a:solidFill>
                <a:latin typeface="Sora"/>
                <a:ea typeface="Sora"/>
                <a:cs typeface="Sora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83773691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2026-08-07T16:54:16.6040000Z</dcterms:created>
  <dcterms:modified xsi:type="dcterms:W3CDTF">2026-08-07T16:54:16.6040000Z</dcterms:modified>
</coreProperties>
</file>